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56" r:id="rId2"/>
    <p:sldId id="257" r:id="rId3"/>
    <p:sldId id="260" r:id="rId4"/>
    <p:sldId id="258" r:id="rId5"/>
    <p:sldId id="259" r:id="rId6"/>
    <p:sldId id="261" r:id="rId7"/>
    <p:sldId id="262" r:id="rId8"/>
    <p:sldId id="263" r:id="rId9"/>
    <p:sldId id="264" r:id="rId10"/>
    <p:sldId id="265" r:id="rId11"/>
    <p:sldId id="266" r:id="rId12"/>
    <p:sldId id="267" r:id="rId13"/>
    <p:sldId id="269" r:id="rId14"/>
    <p:sldId id="268" r:id="rId15"/>
    <p:sldId id="270" r:id="rId16"/>
    <p:sldId id="271" r:id="rId17"/>
    <p:sldId id="273" r:id="rId18"/>
    <p:sldId id="272"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5" d="100"/>
          <a:sy n="75" d="100"/>
        </p:scale>
        <p:origin x="19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V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2366C-14CC-40F2-9034-B7DE695611D4}" type="datetimeFigureOut">
              <a:rPr lang="es-VE" smtClean="0"/>
              <a:t>24/03/2019</a:t>
            </a:fld>
            <a:endParaRPr lang="es-V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V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V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C605B5-35EE-497E-A030-65034C6E3ABE}" type="slidenum">
              <a:rPr lang="es-VE" smtClean="0"/>
              <a:t>‹#›</a:t>
            </a:fld>
            <a:endParaRPr lang="es-VE"/>
          </a:p>
        </p:txBody>
      </p:sp>
    </p:spTree>
    <p:extLst>
      <p:ext uri="{BB962C8B-B14F-4D97-AF65-F5344CB8AC3E}">
        <p14:creationId xmlns:p14="http://schemas.microsoft.com/office/powerpoint/2010/main" val="97235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3/24/2019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3/24/2019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3/24/2019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3/24/2019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3/24/2019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3/24/2019</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3/24/2019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3/24/2019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3/24/2019</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3337-0534-4070-8C81-0B5324002F77}"/>
              </a:ext>
            </a:extLst>
          </p:cNvPr>
          <p:cNvSpPr>
            <a:spLocks noGrp="1"/>
          </p:cNvSpPr>
          <p:nvPr>
            <p:ph type="ctrTitle"/>
          </p:nvPr>
        </p:nvSpPr>
        <p:spPr/>
        <p:txBody>
          <a:bodyPr/>
          <a:lstStyle/>
          <a:p>
            <a:r>
              <a:rPr lang="es-VE" dirty="0"/>
              <a:t>HERMENEUTICA BÍBLICA </a:t>
            </a:r>
          </a:p>
        </p:txBody>
      </p:sp>
      <p:sp>
        <p:nvSpPr>
          <p:cNvPr id="3" name="Subtitle 2">
            <a:extLst>
              <a:ext uri="{FF2B5EF4-FFF2-40B4-BE49-F238E27FC236}">
                <a16:creationId xmlns:a16="http://schemas.microsoft.com/office/drawing/2014/main" id="{B3276C77-FF64-47E9-94BD-8F0FF4A97CA9}"/>
              </a:ext>
            </a:extLst>
          </p:cNvPr>
          <p:cNvSpPr>
            <a:spLocks noGrp="1"/>
          </p:cNvSpPr>
          <p:nvPr>
            <p:ph type="subTitle" idx="1"/>
          </p:nvPr>
        </p:nvSpPr>
        <p:spPr>
          <a:xfrm>
            <a:off x="810001" y="5280846"/>
            <a:ext cx="10572000" cy="916753"/>
          </a:xfrm>
        </p:spPr>
        <p:txBody>
          <a:bodyPr>
            <a:normAutofit/>
          </a:bodyPr>
          <a:lstStyle/>
          <a:p>
            <a:pPr algn="r"/>
            <a:r>
              <a:rPr lang="es-VE" dirty="0"/>
              <a:t>INSTITUTO BIBLICO BAUTISTA DE LA REGIÓN CAPITAL</a:t>
            </a:r>
          </a:p>
          <a:p>
            <a:pPr algn="r"/>
            <a:r>
              <a:rPr lang="es-VE" dirty="0"/>
              <a:t>Facilitador: Thaylover González</a:t>
            </a:r>
          </a:p>
        </p:txBody>
      </p:sp>
      <p:pic>
        <p:nvPicPr>
          <p:cNvPr id="1026" name="Picture 2" descr="Aula virtual apocalipsis">
            <a:extLst>
              <a:ext uri="{FF2B5EF4-FFF2-40B4-BE49-F238E27FC236}">
                <a16:creationId xmlns:a16="http://schemas.microsoft.com/office/drawing/2014/main" id="{78AE4051-DFEB-4A33-9E99-8C1456D6A7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2300" y="990600"/>
            <a:ext cx="2324099" cy="21705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350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DF4E-FA72-488B-9680-CCC5DBBE7D0C}"/>
              </a:ext>
            </a:extLst>
          </p:cNvPr>
          <p:cNvSpPr>
            <a:spLocks noGrp="1"/>
          </p:cNvSpPr>
          <p:nvPr>
            <p:ph type="title"/>
          </p:nvPr>
        </p:nvSpPr>
        <p:spPr/>
        <p:txBody>
          <a:bodyPr/>
          <a:lstStyle/>
          <a:p>
            <a:r>
              <a:rPr lang="es-VE" dirty="0"/>
              <a:t>¿QUÉ ES HERMENÉUTICA?</a:t>
            </a:r>
          </a:p>
        </p:txBody>
      </p:sp>
      <p:sp>
        <p:nvSpPr>
          <p:cNvPr id="3" name="Content Placeholder 2">
            <a:extLst>
              <a:ext uri="{FF2B5EF4-FFF2-40B4-BE49-F238E27FC236}">
                <a16:creationId xmlns:a16="http://schemas.microsoft.com/office/drawing/2014/main" id="{376D95F3-116A-4E28-B723-46D98D7E22C8}"/>
              </a:ext>
            </a:extLst>
          </p:cNvPr>
          <p:cNvSpPr>
            <a:spLocks noGrp="1"/>
          </p:cNvSpPr>
          <p:nvPr>
            <p:ph idx="1"/>
          </p:nvPr>
        </p:nvSpPr>
        <p:spPr>
          <a:xfrm>
            <a:off x="457200" y="2222287"/>
            <a:ext cx="10916086" cy="3975313"/>
          </a:xfrm>
        </p:spPr>
        <p:txBody>
          <a:bodyPr>
            <a:normAutofit/>
          </a:bodyPr>
          <a:lstStyle/>
          <a:p>
            <a:pPr marL="0" indent="0">
              <a:buNone/>
            </a:pPr>
            <a:r>
              <a:rPr lang="es-VE" dirty="0"/>
              <a:t>El termino hermenéutica proviene de la palabra griega </a:t>
            </a:r>
            <a:r>
              <a:rPr lang="el-GR" dirty="0"/>
              <a:t>  </a:t>
            </a:r>
            <a:r>
              <a:rPr lang="el-GR" b="1" dirty="0"/>
              <a:t>ἑρμηνεύω</a:t>
            </a:r>
            <a:r>
              <a:rPr lang="es-VE" dirty="0"/>
              <a:t>, que significa “</a:t>
            </a:r>
            <a:r>
              <a:rPr lang="es-VE" b="1" dirty="0"/>
              <a:t>INERPRETAR”</a:t>
            </a:r>
            <a:r>
              <a:rPr lang="es-VE" dirty="0"/>
              <a:t>.</a:t>
            </a:r>
          </a:p>
          <a:p>
            <a:r>
              <a:rPr lang="es-VE" dirty="0"/>
              <a:t>En Juan 1: 38 ; 9:37 = Traducido</a:t>
            </a:r>
          </a:p>
          <a:p>
            <a:r>
              <a:rPr lang="es-VE" dirty="0"/>
              <a:t>En Juan 1:42 = Quiere decir </a:t>
            </a:r>
          </a:p>
          <a:p>
            <a:r>
              <a:rPr lang="el-GR" dirty="0"/>
              <a:t> </a:t>
            </a:r>
            <a:r>
              <a:rPr lang="es-VE" dirty="0"/>
              <a:t>En Hebreos 7:2 = Significa</a:t>
            </a:r>
          </a:p>
          <a:p>
            <a:pPr marL="0" indent="0">
              <a:lnSpc>
                <a:spcPct val="150000"/>
              </a:lnSpc>
              <a:buNone/>
            </a:pPr>
            <a:r>
              <a:rPr lang="es-VE" dirty="0"/>
              <a:t>	Tradicionalmente el término se ha usado para identificar el arte de interpretar escritos de todo tipo: Antiguos, clásicos, jurídicos, entre otros.</a:t>
            </a:r>
          </a:p>
          <a:p>
            <a:pPr marL="0" indent="0">
              <a:lnSpc>
                <a:spcPct val="150000"/>
              </a:lnSpc>
              <a:buNone/>
            </a:pPr>
            <a:r>
              <a:rPr lang="es-VE" dirty="0"/>
              <a:t>	Por lo tanto, </a:t>
            </a:r>
            <a:r>
              <a:rPr lang="es-VE" b="1" dirty="0"/>
              <a:t>NO</a:t>
            </a:r>
            <a:r>
              <a:rPr lang="es-VE" dirty="0"/>
              <a:t> es una disciplina netamente bíblica por lo que se aplica el agregado </a:t>
            </a:r>
            <a:r>
              <a:rPr lang="es-VE" b="1" u="sng" dirty="0"/>
              <a:t>BÍBLICA</a:t>
            </a:r>
            <a:r>
              <a:rPr lang="es-VE" dirty="0"/>
              <a:t> al termino </a:t>
            </a:r>
            <a:r>
              <a:rPr lang="es-VE" b="1" u="sng" dirty="0"/>
              <a:t>HERMENÉUTICA</a:t>
            </a:r>
            <a:r>
              <a:rPr lang="es-VE" dirty="0"/>
              <a:t> para designar su uso al campo bíblico.</a:t>
            </a:r>
          </a:p>
        </p:txBody>
      </p:sp>
      <p:pic>
        <p:nvPicPr>
          <p:cNvPr id="4" name="Picture 2" descr="Aula virtual apocalipsis">
            <a:extLst>
              <a:ext uri="{FF2B5EF4-FFF2-40B4-BE49-F238E27FC236}">
                <a16:creationId xmlns:a16="http://schemas.microsoft.com/office/drawing/2014/main" id="{E5A7B718-845B-4816-8CC9-22DBB5DC8D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637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21E4-9610-499C-B5B8-5F394722E4E5}"/>
              </a:ext>
            </a:extLst>
          </p:cNvPr>
          <p:cNvSpPr>
            <a:spLocks noGrp="1"/>
          </p:cNvSpPr>
          <p:nvPr>
            <p:ph type="title"/>
          </p:nvPr>
        </p:nvSpPr>
        <p:spPr/>
        <p:txBody>
          <a:bodyPr/>
          <a:lstStyle/>
          <a:p>
            <a:r>
              <a:rPr lang="es-VE" dirty="0"/>
              <a:t>LA HERMENAUTICA BÍBLICA</a:t>
            </a:r>
          </a:p>
        </p:txBody>
      </p:sp>
      <p:sp>
        <p:nvSpPr>
          <p:cNvPr id="3" name="Content Placeholder 2">
            <a:extLst>
              <a:ext uri="{FF2B5EF4-FFF2-40B4-BE49-F238E27FC236}">
                <a16:creationId xmlns:a16="http://schemas.microsoft.com/office/drawing/2014/main" id="{FD899F27-1680-42C8-AAB9-7DCFF794A74C}"/>
              </a:ext>
            </a:extLst>
          </p:cNvPr>
          <p:cNvSpPr>
            <a:spLocks noGrp="1"/>
          </p:cNvSpPr>
          <p:nvPr>
            <p:ph idx="1"/>
          </p:nvPr>
        </p:nvSpPr>
        <p:spPr/>
        <p:txBody>
          <a:bodyPr>
            <a:normAutofit/>
          </a:bodyPr>
          <a:lstStyle/>
          <a:p>
            <a:pPr>
              <a:lnSpc>
                <a:spcPct val="250000"/>
              </a:lnSpc>
            </a:pPr>
            <a:r>
              <a:rPr lang="es-VE" sz="2000" b="1" dirty="0"/>
              <a:t>ES EL ARTE DE INTERPRETACIÓN DE LA BIBLIA O LAS SAGRADAS ESCRITURAS</a:t>
            </a:r>
          </a:p>
          <a:p>
            <a:pPr>
              <a:lnSpc>
                <a:spcPct val="250000"/>
              </a:lnSpc>
            </a:pPr>
            <a:r>
              <a:rPr lang="es-VE" sz="2000" b="1" dirty="0"/>
              <a:t>ES LA CIENCIA DE LA INTERPRETACIÓN BÍBLICA O LAS SAGRADAS ESCRITURAS</a:t>
            </a:r>
          </a:p>
        </p:txBody>
      </p:sp>
      <p:pic>
        <p:nvPicPr>
          <p:cNvPr id="4" name="Picture 2" descr="Aula virtual apocalipsis">
            <a:extLst>
              <a:ext uri="{FF2B5EF4-FFF2-40B4-BE49-F238E27FC236}">
                <a16:creationId xmlns:a16="http://schemas.microsoft.com/office/drawing/2014/main" id="{ECDB26DA-1339-4DD4-86BD-0F23C992F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654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A270-057D-4E40-A889-E84835284D45}"/>
              </a:ext>
            </a:extLst>
          </p:cNvPr>
          <p:cNvSpPr>
            <a:spLocks noGrp="1"/>
          </p:cNvSpPr>
          <p:nvPr>
            <p:ph type="title"/>
          </p:nvPr>
        </p:nvSpPr>
        <p:spPr/>
        <p:txBody>
          <a:bodyPr/>
          <a:lstStyle/>
          <a:p>
            <a:r>
              <a:rPr lang="es-VE" dirty="0"/>
              <a:t>LA HERMENEUTICA ES:</a:t>
            </a:r>
          </a:p>
        </p:txBody>
      </p:sp>
      <p:sp>
        <p:nvSpPr>
          <p:cNvPr id="4" name="Rectangle 3">
            <a:extLst>
              <a:ext uri="{FF2B5EF4-FFF2-40B4-BE49-F238E27FC236}">
                <a16:creationId xmlns:a16="http://schemas.microsoft.com/office/drawing/2014/main" id="{E2B3342E-E2DF-4A8A-BB3D-40FA1753DE79}"/>
              </a:ext>
            </a:extLst>
          </p:cNvPr>
          <p:cNvSpPr/>
          <p:nvPr/>
        </p:nvSpPr>
        <p:spPr>
          <a:xfrm>
            <a:off x="1506379" y="2505670"/>
            <a:ext cx="9357049"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CIENCIA = CONOCIMIENTO</a:t>
            </a:r>
          </a:p>
        </p:txBody>
      </p:sp>
      <p:sp>
        <p:nvSpPr>
          <p:cNvPr id="5" name="Rectangle 4">
            <a:extLst>
              <a:ext uri="{FF2B5EF4-FFF2-40B4-BE49-F238E27FC236}">
                <a16:creationId xmlns:a16="http://schemas.microsoft.com/office/drawing/2014/main" id="{EC6095FA-0059-43A7-9A92-2C57BFE94F01}"/>
              </a:ext>
            </a:extLst>
          </p:cNvPr>
          <p:cNvSpPr/>
          <p:nvPr/>
        </p:nvSpPr>
        <p:spPr>
          <a:xfrm>
            <a:off x="3217584" y="4605932"/>
            <a:ext cx="5934638"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ARTE = PRACTICA</a:t>
            </a:r>
          </a:p>
        </p:txBody>
      </p:sp>
      <p:sp>
        <p:nvSpPr>
          <p:cNvPr id="6" name="Rectangle 5">
            <a:extLst>
              <a:ext uri="{FF2B5EF4-FFF2-40B4-BE49-F238E27FC236}">
                <a16:creationId xmlns:a16="http://schemas.microsoft.com/office/drawing/2014/main" id="{8BB5C327-5C9B-4AD8-AA1F-8D2F7DBDAACD}"/>
              </a:ext>
            </a:extLst>
          </p:cNvPr>
          <p:cNvSpPr/>
          <p:nvPr/>
        </p:nvSpPr>
        <p:spPr>
          <a:xfrm>
            <a:off x="2221383" y="3429000"/>
            <a:ext cx="7749237"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TEÓRICO - </a:t>
            </a:r>
            <a:r>
              <a:rPr lang="en-US" sz="5400" b="0" cap="none" spc="0" dirty="0">
                <a:ln w="0"/>
                <a:solidFill>
                  <a:schemeClr val="tx1"/>
                </a:solidFill>
                <a:effectLst>
                  <a:outerShdw blurRad="38100" dist="19050" dir="2700000" algn="tl" rotWithShape="0">
                    <a:schemeClr val="dk1">
                      <a:alpha val="40000"/>
                    </a:schemeClr>
                  </a:outerShdw>
                </a:effectLst>
              </a:rPr>
              <a:t>ABSTRACTO</a:t>
            </a:r>
          </a:p>
        </p:txBody>
      </p:sp>
      <p:sp>
        <p:nvSpPr>
          <p:cNvPr id="7" name="Rectangle 6">
            <a:extLst>
              <a:ext uri="{FF2B5EF4-FFF2-40B4-BE49-F238E27FC236}">
                <a16:creationId xmlns:a16="http://schemas.microsoft.com/office/drawing/2014/main" id="{31A4F70C-640F-4982-8B91-559C321CA0EF}"/>
              </a:ext>
            </a:extLst>
          </p:cNvPr>
          <p:cNvSpPr/>
          <p:nvPr/>
        </p:nvSpPr>
        <p:spPr>
          <a:xfrm>
            <a:off x="3082136" y="5626100"/>
            <a:ext cx="620554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VISIBLE - TANGIBLE</a:t>
            </a:r>
          </a:p>
        </p:txBody>
      </p:sp>
      <p:pic>
        <p:nvPicPr>
          <p:cNvPr id="8" name="Picture 2" descr="Aula virtual apocalipsis">
            <a:extLst>
              <a:ext uri="{FF2B5EF4-FFF2-40B4-BE49-F238E27FC236}">
                <a16:creationId xmlns:a16="http://schemas.microsoft.com/office/drawing/2014/main" id="{00D795C7-7ED0-4BFE-A63D-C6F10F31AC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992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02BB3-2B1E-4371-B06F-0991D12B9EE5}"/>
              </a:ext>
            </a:extLst>
          </p:cNvPr>
          <p:cNvSpPr>
            <a:spLocks noGrp="1"/>
          </p:cNvSpPr>
          <p:nvPr>
            <p:ph type="title"/>
          </p:nvPr>
        </p:nvSpPr>
        <p:spPr/>
        <p:txBody>
          <a:bodyPr/>
          <a:lstStyle/>
          <a:p>
            <a:r>
              <a:rPr lang="es-VE" dirty="0"/>
              <a:t>¿QUIÉN APLICA HERMENÉUTICA?</a:t>
            </a:r>
          </a:p>
        </p:txBody>
      </p:sp>
      <p:sp>
        <p:nvSpPr>
          <p:cNvPr id="3" name="Content Placeholder 2">
            <a:extLst>
              <a:ext uri="{FF2B5EF4-FFF2-40B4-BE49-F238E27FC236}">
                <a16:creationId xmlns:a16="http://schemas.microsoft.com/office/drawing/2014/main" id="{79DF8D29-CC43-45E8-B13C-725C7B0D7C3B}"/>
              </a:ext>
            </a:extLst>
          </p:cNvPr>
          <p:cNvSpPr>
            <a:spLocks noGrp="1"/>
          </p:cNvSpPr>
          <p:nvPr>
            <p:ph idx="1"/>
          </p:nvPr>
        </p:nvSpPr>
        <p:spPr>
          <a:xfrm>
            <a:off x="355600" y="2222287"/>
            <a:ext cx="11391900" cy="4318213"/>
          </a:xfrm>
        </p:spPr>
        <p:txBody>
          <a:bodyPr/>
          <a:lstStyle/>
          <a:p>
            <a:r>
              <a:rPr lang="es-VE" sz="2000" dirty="0"/>
              <a:t>Toda lectura de la biblia es interpretativa, siempre que se lee la biblia se está interpretando la lectura que se está realizando.</a:t>
            </a:r>
          </a:p>
          <a:p>
            <a:r>
              <a:rPr lang="es-VE" sz="2000" dirty="0"/>
              <a:t>La hermenéutica comprende, tanto el conocimiento de las normas de interpretación como la forma adecuada de usar esas herramientas de interpretación en la practica.</a:t>
            </a:r>
          </a:p>
          <a:p>
            <a:r>
              <a:rPr lang="es-VE" sz="2000" dirty="0"/>
              <a:t>No solo queda en el conocimiento, sino que siempre que nos acercamos al texto bíblico las ponemos en practica.</a:t>
            </a:r>
          </a:p>
          <a:p>
            <a:endParaRPr lang="es-VE" dirty="0"/>
          </a:p>
          <a:p>
            <a:pPr marL="0" indent="0" algn="ctr">
              <a:buNone/>
            </a:pPr>
            <a:r>
              <a:rPr lang="es-VE" sz="2800" b="1" dirty="0"/>
              <a:t>SIEMPRE ESTAMOS HACIENDO INTERPRETACIÓN BÍBLICA </a:t>
            </a:r>
          </a:p>
        </p:txBody>
      </p:sp>
      <p:pic>
        <p:nvPicPr>
          <p:cNvPr id="4" name="Picture 2" descr="Aula virtual apocalipsis">
            <a:extLst>
              <a:ext uri="{FF2B5EF4-FFF2-40B4-BE49-F238E27FC236}">
                <a16:creationId xmlns:a16="http://schemas.microsoft.com/office/drawing/2014/main" id="{22F0C48B-396B-4815-B194-3A2F575696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319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C5E01-8CAC-4D3A-BB7A-D2E73F10C8FB}"/>
              </a:ext>
            </a:extLst>
          </p:cNvPr>
          <p:cNvSpPr>
            <a:spLocks noGrp="1"/>
          </p:cNvSpPr>
          <p:nvPr>
            <p:ph type="title"/>
          </p:nvPr>
        </p:nvSpPr>
        <p:spPr/>
        <p:txBody>
          <a:bodyPr/>
          <a:lstStyle/>
          <a:p>
            <a:r>
              <a:rPr lang="es-VE" dirty="0"/>
              <a:t>¿EN LA BIBLIA SE APLICÓ HERMENÉUTICA?</a:t>
            </a:r>
          </a:p>
        </p:txBody>
      </p:sp>
      <p:sp>
        <p:nvSpPr>
          <p:cNvPr id="3" name="Content Placeholder 2">
            <a:extLst>
              <a:ext uri="{FF2B5EF4-FFF2-40B4-BE49-F238E27FC236}">
                <a16:creationId xmlns:a16="http://schemas.microsoft.com/office/drawing/2014/main" id="{B4A7B222-97F8-45EE-9F2E-FBEDB2D2E781}"/>
              </a:ext>
            </a:extLst>
          </p:cNvPr>
          <p:cNvSpPr>
            <a:spLocks noGrp="1"/>
          </p:cNvSpPr>
          <p:nvPr>
            <p:ph idx="1"/>
          </p:nvPr>
        </p:nvSpPr>
        <p:spPr/>
        <p:txBody>
          <a:bodyPr/>
          <a:lstStyle/>
          <a:p>
            <a:r>
              <a:rPr lang="es-VE" sz="2400" b="1" dirty="0">
                <a:effectLst>
                  <a:outerShdw blurRad="38100" dist="38100" dir="2700000" algn="tl">
                    <a:srgbClr val="000000">
                      <a:alpha val="43137"/>
                    </a:srgbClr>
                  </a:outerShdw>
                </a:effectLst>
                <a:latin typeface="Broadway" panose="04040905080B02020502" pitchFamily="82" charset="0"/>
              </a:rPr>
              <a:t>SÍ,</a:t>
            </a:r>
            <a:r>
              <a:rPr lang="es-VE" dirty="0"/>
              <a:t> Nuestro Señor Jesucristo vino a explicarnos quién era el padre, según:</a:t>
            </a:r>
          </a:p>
          <a:p>
            <a:pPr marL="0" indent="0">
              <a:buNone/>
            </a:pPr>
            <a:r>
              <a:rPr lang="es-VE" u="sng" dirty="0"/>
              <a:t>Juan 1:18 </a:t>
            </a:r>
            <a:r>
              <a:rPr lang="es-VE" dirty="0"/>
              <a:t> A Dios nadie le vio jamás; el unigénito Hijo, que está en el seno del Padre, él le ha </a:t>
            </a:r>
            <a:r>
              <a:rPr lang="es-VE" dirty="0">
                <a:solidFill>
                  <a:schemeClr val="accent4">
                    <a:lumMod val="75000"/>
                  </a:schemeClr>
                </a:solidFill>
                <a:effectLst>
                  <a:outerShdw blurRad="38100" dist="38100" dir="2700000" algn="tl">
                    <a:srgbClr val="000000">
                      <a:alpha val="43137"/>
                    </a:srgbClr>
                  </a:outerShdw>
                </a:effectLst>
              </a:rPr>
              <a:t>dado a conocer</a:t>
            </a:r>
            <a:r>
              <a:rPr lang="es-VE" dirty="0"/>
              <a:t>. </a:t>
            </a:r>
            <a:r>
              <a:rPr lang="es-VE" sz="1100" dirty="0"/>
              <a:t>(RVR1960) </a:t>
            </a:r>
            <a:r>
              <a:rPr lang="es-VE" sz="1100" dirty="0">
                <a:solidFill>
                  <a:schemeClr val="accent4">
                    <a:lumMod val="75000"/>
                  </a:schemeClr>
                </a:solidFill>
              </a:rPr>
              <a:t>del termino griego </a:t>
            </a:r>
            <a:r>
              <a:rPr lang="es-VE" dirty="0">
                <a:solidFill>
                  <a:schemeClr val="accent4">
                    <a:lumMod val="75000"/>
                  </a:schemeClr>
                </a:solidFill>
              </a:rPr>
              <a:t>EXEGIOMAI</a:t>
            </a:r>
            <a:endParaRPr lang="es-VE" sz="1100" dirty="0">
              <a:solidFill>
                <a:schemeClr val="accent4">
                  <a:lumMod val="75000"/>
                </a:schemeClr>
              </a:solidFill>
            </a:endParaRPr>
          </a:p>
          <a:p>
            <a:pPr marL="0" indent="0">
              <a:buNone/>
            </a:pPr>
            <a:r>
              <a:rPr lang="es-VE" b="1" dirty="0"/>
              <a:t>según el glosario de términos científicos de uso general.</a:t>
            </a:r>
          </a:p>
          <a:p>
            <a:pPr marL="0" indent="0">
              <a:buNone/>
            </a:pPr>
            <a:endParaRPr lang="es-VE" b="1" dirty="0"/>
          </a:p>
          <a:p>
            <a:pPr marL="0" indent="0">
              <a:buNone/>
            </a:pPr>
            <a:endParaRPr lang="es-VE" sz="1100" dirty="0"/>
          </a:p>
          <a:p>
            <a:pPr marL="0" indent="0">
              <a:buNone/>
            </a:pPr>
            <a:endParaRPr lang="es-VE" sz="1100" dirty="0"/>
          </a:p>
          <a:p>
            <a:pPr marL="0" indent="0">
              <a:buNone/>
            </a:pPr>
            <a:endParaRPr lang="es-VE" dirty="0"/>
          </a:p>
          <a:p>
            <a:endParaRPr lang="es-VE" dirty="0"/>
          </a:p>
        </p:txBody>
      </p:sp>
      <p:pic>
        <p:nvPicPr>
          <p:cNvPr id="4" name="Picture 2" descr="Aula virtual apocalipsis">
            <a:extLst>
              <a:ext uri="{FF2B5EF4-FFF2-40B4-BE49-F238E27FC236}">
                <a16:creationId xmlns:a16="http://schemas.microsoft.com/office/drawing/2014/main" id="{918961C2-E972-44CD-8526-703C3A100F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573C7B9-6F5C-444A-896A-C3D9068706FC}"/>
              </a:ext>
            </a:extLst>
          </p:cNvPr>
          <p:cNvPicPr>
            <a:picLocks noChangeAspect="1"/>
          </p:cNvPicPr>
          <p:nvPr/>
        </p:nvPicPr>
        <p:blipFill>
          <a:blip r:embed="rId3"/>
          <a:stretch>
            <a:fillRect/>
          </a:stretch>
        </p:blipFill>
        <p:spPr>
          <a:xfrm>
            <a:off x="228600" y="4262130"/>
            <a:ext cx="11734800" cy="1827213"/>
          </a:xfrm>
          <a:prstGeom prst="rect">
            <a:avLst/>
          </a:prstGeom>
        </p:spPr>
      </p:pic>
    </p:spTree>
    <p:extLst>
      <p:ext uri="{BB962C8B-B14F-4D97-AF65-F5344CB8AC3E}">
        <p14:creationId xmlns:p14="http://schemas.microsoft.com/office/powerpoint/2010/main" val="2018282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1F21A-17A8-40CB-8999-D1710F8BC564}"/>
              </a:ext>
            </a:extLst>
          </p:cNvPr>
          <p:cNvSpPr>
            <a:spLocks noGrp="1"/>
          </p:cNvSpPr>
          <p:nvPr>
            <p:ph type="title"/>
          </p:nvPr>
        </p:nvSpPr>
        <p:spPr/>
        <p:txBody>
          <a:bodyPr/>
          <a:lstStyle/>
          <a:p>
            <a:r>
              <a:rPr lang="es-VE" dirty="0"/>
              <a:t>¿EXPLICAR A DIOS?</a:t>
            </a:r>
          </a:p>
        </p:txBody>
      </p:sp>
      <p:sp>
        <p:nvSpPr>
          <p:cNvPr id="3" name="Content Placeholder 2">
            <a:extLst>
              <a:ext uri="{FF2B5EF4-FFF2-40B4-BE49-F238E27FC236}">
                <a16:creationId xmlns:a16="http://schemas.microsoft.com/office/drawing/2014/main" id="{3A0F20DB-5111-4AF8-B9DB-8EA8ECD5385E}"/>
              </a:ext>
            </a:extLst>
          </p:cNvPr>
          <p:cNvSpPr>
            <a:spLocks noGrp="1"/>
          </p:cNvSpPr>
          <p:nvPr>
            <p:ph idx="1"/>
          </p:nvPr>
        </p:nvSpPr>
        <p:spPr/>
        <p:txBody>
          <a:bodyPr/>
          <a:lstStyle/>
          <a:p>
            <a:pPr>
              <a:lnSpc>
                <a:spcPct val="200000"/>
              </a:lnSpc>
            </a:pPr>
            <a:r>
              <a:rPr lang="es-VE" dirty="0"/>
              <a:t>JESÚS VINO A EXPLICARNOS AL PADRE = </a:t>
            </a:r>
            <a:r>
              <a:rPr lang="el-GR" b="1" dirty="0"/>
              <a:t>ἑρμηνεύω</a:t>
            </a:r>
            <a:r>
              <a:rPr lang="es-VE" dirty="0"/>
              <a:t> </a:t>
            </a:r>
          </a:p>
          <a:p>
            <a:pPr>
              <a:lnSpc>
                <a:spcPct val="200000"/>
              </a:lnSpc>
            </a:pPr>
            <a:r>
              <a:rPr lang="es-VE" dirty="0"/>
              <a:t>1Corintios 12:30</a:t>
            </a:r>
          </a:p>
          <a:p>
            <a:pPr>
              <a:lnSpc>
                <a:spcPct val="200000"/>
              </a:lnSpc>
            </a:pPr>
            <a:r>
              <a:rPr lang="es-VE" dirty="0"/>
              <a:t>1Corintios  14:5; 13; 27</a:t>
            </a:r>
          </a:p>
          <a:p>
            <a:pPr>
              <a:lnSpc>
                <a:spcPct val="200000"/>
              </a:lnSpc>
            </a:pPr>
            <a:r>
              <a:rPr lang="es-VE" dirty="0"/>
              <a:t>Lucas 24: 27</a:t>
            </a:r>
          </a:p>
        </p:txBody>
      </p:sp>
      <p:sp>
        <p:nvSpPr>
          <p:cNvPr id="4" name="Right Brace 3">
            <a:extLst>
              <a:ext uri="{FF2B5EF4-FFF2-40B4-BE49-F238E27FC236}">
                <a16:creationId xmlns:a16="http://schemas.microsoft.com/office/drawing/2014/main" id="{D9F0A2F5-6896-420B-8F30-2860464CC035}"/>
              </a:ext>
            </a:extLst>
          </p:cNvPr>
          <p:cNvSpPr/>
          <p:nvPr/>
        </p:nvSpPr>
        <p:spPr>
          <a:xfrm>
            <a:off x="3771899" y="3606802"/>
            <a:ext cx="600053" cy="923330"/>
          </a:xfrm>
          <a:prstGeom prst="rightBrace">
            <a:avLst/>
          </a:prstGeom>
          <a:ln w="38100"/>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VE"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A180319-79F1-4662-8759-C6AAF53485BF}"/>
              </a:ext>
            </a:extLst>
          </p:cNvPr>
          <p:cNvSpPr/>
          <p:nvPr/>
        </p:nvSpPr>
        <p:spPr>
          <a:xfrm>
            <a:off x="4438607" y="3619502"/>
            <a:ext cx="4301177"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INTERPRETAR</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Rectangle 5">
            <a:extLst>
              <a:ext uri="{FF2B5EF4-FFF2-40B4-BE49-F238E27FC236}">
                <a16:creationId xmlns:a16="http://schemas.microsoft.com/office/drawing/2014/main" id="{59F0093C-33AD-45AE-BB24-4CDA85DE86CF}"/>
              </a:ext>
            </a:extLst>
          </p:cNvPr>
          <p:cNvSpPr/>
          <p:nvPr/>
        </p:nvSpPr>
        <p:spPr>
          <a:xfrm>
            <a:off x="4736764" y="4635287"/>
            <a:ext cx="3704861"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DECLARAR</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cxnSp>
        <p:nvCxnSpPr>
          <p:cNvPr id="8" name="Straight Arrow Connector 7">
            <a:extLst>
              <a:ext uri="{FF2B5EF4-FFF2-40B4-BE49-F238E27FC236}">
                <a16:creationId xmlns:a16="http://schemas.microsoft.com/office/drawing/2014/main" id="{6203D208-C33A-4043-93D8-6F23381A4526}"/>
              </a:ext>
            </a:extLst>
          </p:cNvPr>
          <p:cNvCxnSpPr>
            <a:cxnSpLocks/>
          </p:cNvCxnSpPr>
          <p:nvPr/>
        </p:nvCxnSpPr>
        <p:spPr>
          <a:xfrm>
            <a:off x="2828946" y="5096952"/>
            <a:ext cx="190781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966DC04-C351-4432-BCD6-91A39AE11C52}"/>
              </a:ext>
            </a:extLst>
          </p:cNvPr>
          <p:cNvCxnSpPr>
            <a:cxnSpLocks/>
            <a:stCxn id="4" idx="0"/>
          </p:cNvCxnSpPr>
          <p:nvPr/>
        </p:nvCxnSpPr>
        <p:spPr>
          <a:xfrm flipH="1">
            <a:off x="2828946" y="3606802"/>
            <a:ext cx="942953"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2" name="Picture 2" descr="Aula virtual apocalipsis">
            <a:extLst>
              <a:ext uri="{FF2B5EF4-FFF2-40B4-BE49-F238E27FC236}">
                <a16:creationId xmlns:a16="http://schemas.microsoft.com/office/drawing/2014/main" id="{28AF6EB4-2C61-427C-B304-259262289B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212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349EE-6C74-47C6-A0E0-CDA986B9EF6B}"/>
              </a:ext>
            </a:extLst>
          </p:cNvPr>
          <p:cNvSpPr>
            <a:spLocks noGrp="1"/>
          </p:cNvSpPr>
          <p:nvPr>
            <p:ph type="title"/>
          </p:nvPr>
        </p:nvSpPr>
        <p:spPr/>
        <p:txBody>
          <a:bodyPr/>
          <a:lstStyle/>
          <a:p>
            <a:r>
              <a:rPr lang="es-VE" dirty="0"/>
              <a:t>LOS TEXTOS ESTUDIADOS: </a:t>
            </a:r>
          </a:p>
        </p:txBody>
      </p:sp>
      <p:sp>
        <p:nvSpPr>
          <p:cNvPr id="3" name="Content Placeholder 2">
            <a:extLst>
              <a:ext uri="{FF2B5EF4-FFF2-40B4-BE49-F238E27FC236}">
                <a16:creationId xmlns:a16="http://schemas.microsoft.com/office/drawing/2014/main" id="{E8BB5937-7D4B-4C73-A90E-8D061AE53A49}"/>
              </a:ext>
            </a:extLst>
          </p:cNvPr>
          <p:cNvSpPr>
            <a:spLocks noGrp="1"/>
          </p:cNvSpPr>
          <p:nvPr>
            <p:ph idx="1"/>
          </p:nvPr>
        </p:nvSpPr>
        <p:spPr>
          <a:xfrm>
            <a:off x="809999" y="2353836"/>
            <a:ext cx="10554574" cy="1553330"/>
          </a:xfrm>
        </p:spPr>
        <p:txBody>
          <a:bodyPr/>
          <a:lstStyle/>
          <a:p>
            <a:r>
              <a:rPr lang="es-VE" dirty="0"/>
              <a:t>Expresan la necesidad de DAR a entender el MENSAJE  que no estaba tan claro para los oyentes, a quienes se les hacía difícil comprender esas palabras. Para lograrlo se debe:</a:t>
            </a:r>
          </a:p>
          <a:p>
            <a:endParaRPr lang="es-VE" dirty="0"/>
          </a:p>
        </p:txBody>
      </p:sp>
      <p:sp>
        <p:nvSpPr>
          <p:cNvPr id="4" name="Rectangle 3">
            <a:extLst>
              <a:ext uri="{FF2B5EF4-FFF2-40B4-BE49-F238E27FC236}">
                <a16:creationId xmlns:a16="http://schemas.microsoft.com/office/drawing/2014/main" id="{D947A284-234D-4584-A113-1DA3082AF210}"/>
              </a:ext>
            </a:extLst>
          </p:cNvPr>
          <p:cNvSpPr/>
          <p:nvPr/>
        </p:nvSpPr>
        <p:spPr>
          <a:xfrm>
            <a:off x="4994291" y="3454860"/>
            <a:ext cx="1915909" cy="923330"/>
          </a:xfrm>
          <a:prstGeom prst="rect">
            <a:avLst/>
          </a:prstGeom>
          <a:noFill/>
        </p:spPr>
        <p:txBody>
          <a:bodyPr wrap="non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USAR</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Rectangle 4">
            <a:extLst>
              <a:ext uri="{FF2B5EF4-FFF2-40B4-BE49-F238E27FC236}">
                <a16:creationId xmlns:a16="http://schemas.microsoft.com/office/drawing/2014/main" id="{A9246EC5-A8C6-43DF-B982-4F2C17202264}"/>
              </a:ext>
            </a:extLst>
          </p:cNvPr>
          <p:cNvSpPr/>
          <p:nvPr/>
        </p:nvSpPr>
        <p:spPr>
          <a:xfrm>
            <a:off x="1372997" y="4350428"/>
            <a:ext cx="3781805" cy="923330"/>
          </a:xfrm>
          <a:prstGeom prst="rect">
            <a:avLst/>
          </a:prstGeom>
          <a:noFill/>
        </p:spPr>
        <p:txBody>
          <a:bodyPr wrap="non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LA RAZÓN </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6" name="Rectangle 5">
            <a:extLst>
              <a:ext uri="{FF2B5EF4-FFF2-40B4-BE49-F238E27FC236}">
                <a16:creationId xmlns:a16="http://schemas.microsoft.com/office/drawing/2014/main" id="{5FA36F17-B478-4B11-994F-850CC4851DD9}"/>
              </a:ext>
            </a:extLst>
          </p:cNvPr>
          <p:cNvSpPr/>
          <p:nvPr/>
        </p:nvSpPr>
        <p:spPr>
          <a:xfrm>
            <a:off x="6806914" y="4350428"/>
            <a:ext cx="4557659" cy="923330"/>
          </a:xfrm>
          <a:prstGeom prst="rect">
            <a:avLst/>
          </a:prstGeom>
          <a:noFill/>
        </p:spPr>
        <p:txBody>
          <a:bodyPr wrap="non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EL INTELECTO</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7" name="Content Placeholder 2">
            <a:extLst>
              <a:ext uri="{FF2B5EF4-FFF2-40B4-BE49-F238E27FC236}">
                <a16:creationId xmlns:a16="http://schemas.microsoft.com/office/drawing/2014/main" id="{84012D4F-2CA3-4A00-A770-4171AD59B0B7}"/>
              </a:ext>
            </a:extLst>
          </p:cNvPr>
          <p:cNvSpPr txBox="1">
            <a:spLocks/>
          </p:cNvSpPr>
          <p:nvPr/>
        </p:nvSpPr>
        <p:spPr>
          <a:xfrm>
            <a:off x="906531" y="5577861"/>
            <a:ext cx="10554574" cy="1227927"/>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s-VE" dirty="0"/>
              <a:t>SE UTILIZA EL INTELECTO PARA PONER UN MENSAJE DIFÍCIL DE ENTENDER DE UNA MANERA MÁS FACIL DE COMPRENDER,  PARA LOS OYENTES A QUIENES VA DIRIGIDO EL MENSAJE.</a:t>
            </a:r>
          </a:p>
          <a:p>
            <a:endParaRPr lang="es-VE" dirty="0"/>
          </a:p>
        </p:txBody>
      </p:sp>
      <p:cxnSp>
        <p:nvCxnSpPr>
          <p:cNvPr id="12" name="Straight Arrow Connector 11">
            <a:extLst>
              <a:ext uri="{FF2B5EF4-FFF2-40B4-BE49-F238E27FC236}">
                <a16:creationId xmlns:a16="http://schemas.microsoft.com/office/drawing/2014/main" id="{382BA2F3-8D48-473D-9168-34E3833BBEBD}"/>
              </a:ext>
            </a:extLst>
          </p:cNvPr>
          <p:cNvCxnSpPr>
            <a:stCxn id="4" idx="1"/>
            <a:endCxn id="5" idx="0"/>
          </p:cNvCxnSpPr>
          <p:nvPr/>
        </p:nvCxnSpPr>
        <p:spPr>
          <a:xfrm flipH="1">
            <a:off x="3263900" y="3916525"/>
            <a:ext cx="1730391" cy="43390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C787287-D744-4C72-8904-834B05987B25}"/>
              </a:ext>
            </a:extLst>
          </p:cNvPr>
          <p:cNvCxnSpPr>
            <a:stCxn id="4" idx="3"/>
            <a:endCxn id="6" idx="0"/>
          </p:cNvCxnSpPr>
          <p:nvPr/>
        </p:nvCxnSpPr>
        <p:spPr>
          <a:xfrm>
            <a:off x="6910200" y="3916525"/>
            <a:ext cx="2175544" cy="43390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96B8F6-92A1-4C00-AFD7-194013B2328D}"/>
              </a:ext>
            </a:extLst>
          </p:cNvPr>
          <p:cNvCxnSpPr/>
          <p:nvPr/>
        </p:nvCxnSpPr>
        <p:spPr>
          <a:xfrm>
            <a:off x="5401486" y="4900993"/>
            <a:ext cx="109220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11" name="Picture 2" descr="Aula virtual apocalipsis">
            <a:extLst>
              <a:ext uri="{FF2B5EF4-FFF2-40B4-BE49-F238E27FC236}">
                <a16:creationId xmlns:a16="http://schemas.microsoft.com/office/drawing/2014/main" id="{30047785-B0E5-42B6-9F88-F30E2710D2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509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FF520-0851-4756-9964-99BC48D116C7}"/>
              </a:ext>
            </a:extLst>
          </p:cNvPr>
          <p:cNvSpPr>
            <a:spLocks noGrp="1"/>
          </p:cNvSpPr>
          <p:nvPr>
            <p:ph type="title"/>
          </p:nvPr>
        </p:nvSpPr>
        <p:spPr/>
        <p:txBody>
          <a:bodyPr/>
          <a:lstStyle/>
          <a:p>
            <a:r>
              <a:rPr lang="es-VE" dirty="0"/>
              <a:t>HASTA AHORA PODEMOS DECIR QUE:</a:t>
            </a:r>
          </a:p>
        </p:txBody>
      </p:sp>
      <p:sp>
        <p:nvSpPr>
          <p:cNvPr id="3" name="Content Placeholder 2">
            <a:extLst>
              <a:ext uri="{FF2B5EF4-FFF2-40B4-BE49-F238E27FC236}">
                <a16:creationId xmlns:a16="http://schemas.microsoft.com/office/drawing/2014/main" id="{B978C705-6146-4B48-9DC5-1E6EF69EA261}"/>
              </a:ext>
            </a:extLst>
          </p:cNvPr>
          <p:cNvSpPr>
            <a:spLocks noGrp="1"/>
          </p:cNvSpPr>
          <p:nvPr>
            <p:ph idx="1"/>
          </p:nvPr>
        </p:nvSpPr>
        <p:spPr>
          <a:effectLst>
            <a:glow rad="139700">
              <a:schemeClr val="accent2">
                <a:satMod val="175000"/>
                <a:alpha val="40000"/>
              </a:schemeClr>
            </a:glow>
            <a:outerShdw blurRad="50800" dir="14400000">
              <a:srgbClr val="000000">
                <a:alpha val="40000"/>
              </a:srgbClr>
            </a:outerShdw>
          </a:effectLst>
        </p:spPr>
        <p:txBody>
          <a:bodyPr/>
          <a:lstStyle/>
          <a:p>
            <a:r>
              <a:rPr lang="es-VE" dirty="0"/>
              <a:t>PARA NOSOTROS EN ESTE CURSO, LA HERMENÉUTICA BÍBLICA, SERÁ:</a:t>
            </a:r>
          </a:p>
          <a:p>
            <a:pPr algn="just">
              <a:lnSpc>
                <a:spcPct val="200000"/>
              </a:lnSpc>
            </a:pPr>
            <a:r>
              <a:rPr lang="es-VE" b="1" dirty="0"/>
              <a:t>EL ARTE DE INTERPRETAR LAS ESCRITURAS, APLICANDO LOS CONOCIMIENTOS HERMENÉUTICOS DE FORMA INTENCIONAL EN NUESTRO ESTUDIO BÍBLICO, CON EL FIN DE ENTENDER BIEN EL MENSAJE CONTENIDO EN LA PALABRA DE DIOS PARA HACERLO MÁS COMPRENCIBLE A TODOS LOS QUE EN ALGÚN MOMENTO ESCUCHARÁN NUESTRA EXPLICACIÓN DEL TEXTO.</a:t>
            </a:r>
          </a:p>
        </p:txBody>
      </p:sp>
      <p:pic>
        <p:nvPicPr>
          <p:cNvPr id="4" name="Picture 2" descr="Aula virtual apocalipsis">
            <a:extLst>
              <a:ext uri="{FF2B5EF4-FFF2-40B4-BE49-F238E27FC236}">
                <a16:creationId xmlns:a16="http://schemas.microsoft.com/office/drawing/2014/main" id="{7FA15477-6A86-48DE-87F5-88AC16A3C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797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6BCDE-E39B-4842-B42D-886183D1456F}"/>
              </a:ext>
            </a:extLst>
          </p:cNvPr>
          <p:cNvSpPr>
            <a:spLocks noGrp="1"/>
          </p:cNvSpPr>
          <p:nvPr>
            <p:ph type="title"/>
          </p:nvPr>
        </p:nvSpPr>
        <p:spPr/>
        <p:txBody>
          <a:bodyPr/>
          <a:lstStyle/>
          <a:p>
            <a:r>
              <a:rPr lang="es-VE" dirty="0"/>
              <a:t>OTRO SIGNIFICADO:</a:t>
            </a:r>
          </a:p>
        </p:txBody>
      </p:sp>
      <p:sp>
        <p:nvSpPr>
          <p:cNvPr id="3" name="Content Placeholder 2">
            <a:extLst>
              <a:ext uri="{FF2B5EF4-FFF2-40B4-BE49-F238E27FC236}">
                <a16:creationId xmlns:a16="http://schemas.microsoft.com/office/drawing/2014/main" id="{6F66CC3C-C000-4DB0-A31E-2B89F59F28EA}"/>
              </a:ext>
            </a:extLst>
          </p:cNvPr>
          <p:cNvSpPr>
            <a:spLocks noGrp="1"/>
          </p:cNvSpPr>
          <p:nvPr>
            <p:ph idx="1"/>
          </p:nvPr>
        </p:nvSpPr>
        <p:spPr>
          <a:xfrm>
            <a:off x="670300" y="1650672"/>
            <a:ext cx="10554574" cy="2455198"/>
          </a:xfrm>
        </p:spPr>
        <p:txBody>
          <a:bodyPr/>
          <a:lstStyle/>
          <a:p>
            <a:r>
              <a:rPr lang="es-VE" dirty="0"/>
              <a:t>HERMENÉUTICA TAMBIÉN SE USA EN EL NUEVO TESTAMENTO COMO: </a:t>
            </a:r>
          </a:p>
        </p:txBody>
      </p:sp>
      <p:sp>
        <p:nvSpPr>
          <p:cNvPr id="4" name="Rectangle 3">
            <a:extLst>
              <a:ext uri="{FF2B5EF4-FFF2-40B4-BE49-F238E27FC236}">
                <a16:creationId xmlns:a16="http://schemas.microsoft.com/office/drawing/2014/main" id="{0E3AB5BD-2668-43BD-BEDC-74728B494017}"/>
              </a:ext>
            </a:extLst>
          </p:cNvPr>
          <p:cNvSpPr/>
          <p:nvPr/>
        </p:nvSpPr>
        <p:spPr>
          <a:xfrm>
            <a:off x="810000" y="3644205"/>
            <a:ext cx="5086350" cy="923330"/>
          </a:xfrm>
          <a:prstGeom prst="rect">
            <a:avLst/>
          </a:prstGeom>
          <a:noFill/>
        </p:spPr>
        <p:txBody>
          <a:bodyPr wrap="square" lIns="91440" tIns="45720" rIns="91440" bIns="45720">
            <a:spAutoFit/>
          </a:bodyPr>
          <a:lstStyle/>
          <a:p>
            <a:pPr algn="ct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“TRADUCIR”</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Rectangle 4">
            <a:extLst>
              <a:ext uri="{FF2B5EF4-FFF2-40B4-BE49-F238E27FC236}">
                <a16:creationId xmlns:a16="http://schemas.microsoft.com/office/drawing/2014/main" id="{168A4D01-ED6C-4AF3-AAAB-BC325D9900AC}"/>
              </a:ext>
            </a:extLst>
          </p:cNvPr>
          <p:cNvSpPr/>
          <p:nvPr/>
        </p:nvSpPr>
        <p:spPr>
          <a:xfrm>
            <a:off x="6702482" y="3644205"/>
            <a:ext cx="4522392"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HECHOS 9:36</a:t>
            </a:r>
          </a:p>
        </p:txBody>
      </p:sp>
      <p:sp>
        <p:nvSpPr>
          <p:cNvPr id="6" name="Content Placeholder 2">
            <a:extLst>
              <a:ext uri="{FF2B5EF4-FFF2-40B4-BE49-F238E27FC236}">
                <a16:creationId xmlns:a16="http://schemas.microsoft.com/office/drawing/2014/main" id="{019462E4-D58C-4FF3-AC38-0F3625FE103E}"/>
              </a:ext>
            </a:extLst>
          </p:cNvPr>
          <p:cNvSpPr txBox="1">
            <a:spLocks/>
          </p:cNvSpPr>
          <p:nvPr/>
        </p:nvSpPr>
        <p:spPr>
          <a:xfrm>
            <a:off x="670300" y="4634880"/>
            <a:ext cx="10554574" cy="1600820"/>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s-VE" b="1" baseline="30000" dirty="0"/>
              <a:t>36 </a:t>
            </a:r>
            <a:r>
              <a:rPr lang="es-VE" dirty="0"/>
              <a:t>Había entonces en Jope una discípula llamada </a:t>
            </a:r>
            <a:r>
              <a:rPr lang="es-VE" b="1" u="sng" dirty="0">
                <a:solidFill>
                  <a:srgbClr val="00B0F0"/>
                </a:solidFill>
              </a:rPr>
              <a:t>Tabita</a:t>
            </a:r>
            <a:r>
              <a:rPr lang="es-VE" dirty="0"/>
              <a:t>, que </a:t>
            </a:r>
            <a:r>
              <a:rPr lang="es-VE" sz="2400" b="1" dirty="0">
                <a:solidFill>
                  <a:schemeClr val="accent4">
                    <a:lumMod val="75000"/>
                  </a:schemeClr>
                </a:solidFill>
              </a:rPr>
              <a:t>traducido</a:t>
            </a:r>
            <a:r>
              <a:rPr lang="es-VE" dirty="0"/>
              <a:t> quiere decir, </a:t>
            </a:r>
            <a:r>
              <a:rPr lang="es-VE" b="1" u="sng" dirty="0">
                <a:solidFill>
                  <a:schemeClr val="accent1">
                    <a:lumMod val="60000"/>
                    <a:lumOff val="40000"/>
                  </a:schemeClr>
                </a:solidFill>
              </a:rPr>
              <a:t>Dorcas</a:t>
            </a:r>
            <a:r>
              <a:rPr lang="es-VE" dirty="0"/>
              <a:t>. Esta abundaba en buenas obras y en limosnas que hacía. </a:t>
            </a:r>
            <a:r>
              <a:rPr lang="es-VE" sz="1200" dirty="0"/>
              <a:t>(RVR1960)</a:t>
            </a:r>
          </a:p>
          <a:p>
            <a:r>
              <a:rPr lang="es-VE" b="1" u="sng" dirty="0">
                <a:solidFill>
                  <a:srgbClr val="00B0F0"/>
                </a:solidFill>
              </a:rPr>
              <a:t>Tabita = Arameo</a:t>
            </a:r>
            <a:endParaRPr lang="es-VE" dirty="0"/>
          </a:p>
          <a:p>
            <a:r>
              <a:rPr lang="es-VE" b="1" u="sng" dirty="0">
                <a:solidFill>
                  <a:schemeClr val="accent1">
                    <a:lumMod val="60000"/>
                    <a:lumOff val="40000"/>
                  </a:schemeClr>
                </a:solidFill>
              </a:rPr>
              <a:t>Dorcas = Griego</a:t>
            </a:r>
            <a:endParaRPr lang="es-VE" dirty="0"/>
          </a:p>
        </p:txBody>
      </p:sp>
      <p:pic>
        <p:nvPicPr>
          <p:cNvPr id="7" name="Picture 2" descr="Aula virtual apocalipsis">
            <a:extLst>
              <a:ext uri="{FF2B5EF4-FFF2-40B4-BE49-F238E27FC236}">
                <a16:creationId xmlns:a16="http://schemas.microsoft.com/office/drawing/2014/main" id="{F38AAB46-9903-438D-A897-9EB4033FDC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947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C3C5A-5BE6-457D-8FAA-97D246C2C6FF}"/>
              </a:ext>
            </a:extLst>
          </p:cNvPr>
          <p:cNvSpPr>
            <a:spLocks noGrp="1"/>
          </p:cNvSpPr>
          <p:nvPr>
            <p:ph type="title"/>
          </p:nvPr>
        </p:nvSpPr>
        <p:spPr/>
        <p:txBody>
          <a:bodyPr/>
          <a:lstStyle/>
          <a:p>
            <a:r>
              <a:rPr lang="es-VE" dirty="0"/>
              <a:t>HACER COMPRENSIBLE UN MENSAJE:</a:t>
            </a:r>
          </a:p>
        </p:txBody>
      </p:sp>
      <p:sp>
        <p:nvSpPr>
          <p:cNvPr id="3" name="Content Placeholder 2">
            <a:extLst>
              <a:ext uri="{FF2B5EF4-FFF2-40B4-BE49-F238E27FC236}">
                <a16:creationId xmlns:a16="http://schemas.microsoft.com/office/drawing/2014/main" id="{927628C0-44AB-4128-9FEE-453DB07AAD0F}"/>
              </a:ext>
            </a:extLst>
          </p:cNvPr>
          <p:cNvSpPr>
            <a:spLocks noGrp="1"/>
          </p:cNvSpPr>
          <p:nvPr>
            <p:ph idx="1"/>
          </p:nvPr>
        </p:nvSpPr>
        <p:spPr/>
        <p:txBody>
          <a:bodyPr>
            <a:normAutofit/>
          </a:bodyPr>
          <a:lstStyle/>
          <a:p>
            <a:r>
              <a:rPr lang="es-VE" sz="2400" b="1" dirty="0">
                <a:effectLst>
                  <a:outerShdw blurRad="38100" dist="38100" dir="2700000" algn="tl">
                    <a:srgbClr val="000000">
                      <a:alpha val="43137"/>
                    </a:srgbClr>
                  </a:outerShdw>
                </a:effectLst>
              </a:rPr>
              <a:t>¿Cuál es la barrera para entender el mensaje en este caso?</a:t>
            </a:r>
          </a:p>
          <a:p>
            <a:pPr marL="0" indent="0">
              <a:buNone/>
            </a:pPr>
            <a:endParaRPr lang="es-VE" sz="2400" b="1" dirty="0">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27F5B39D-30CD-43B0-9B6F-CCB9F6287FF4}"/>
              </a:ext>
            </a:extLst>
          </p:cNvPr>
          <p:cNvSpPr/>
          <p:nvPr/>
        </p:nvSpPr>
        <p:spPr>
          <a:xfrm>
            <a:off x="2036500" y="4199235"/>
            <a:ext cx="3140604" cy="923330"/>
          </a:xfrm>
          <a:prstGeom prst="rect">
            <a:avLst/>
          </a:prstGeom>
          <a:noFill/>
        </p:spPr>
        <p:txBody>
          <a:bodyPr wrap="non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DORCAS</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Rectangle 4">
            <a:extLst>
              <a:ext uri="{FF2B5EF4-FFF2-40B4-BE49-F238E27FC236}">
                <a16:creationId xmlns:a16="http://schemas.microsoft.com/office/drawing/2014/main" id="{6D6F41DC-C1F7-4944-949D-533BBD080738}"/>
              </a:ext>
            </a:extLst>
          </p:cNvPr>
          <p:cNvSpPr/>
          <p:nvPr/>
        </p:nvSpPr>
        <p:spPr>
          <a:xfrm>
            <a:off x="2429237" y="5122565"/>
            <a:ext cx="2355132"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TABITA</a:t>
            </a:r>
          </a:p>
        </p:txBody>
      </p:sp>
      <p:sp>
        <p:nvSpPr>
          <p:cNvPr id="6" name="Right Brace 5">
            <a:extLst>
              <a:ext uri="{FF2B5EF4-FFF2-40B4-BE49-F238E27FC236}">
                <a16:creationId xmlns:a16="http://schemas.microsoft.com/office/drawing/2014/main" id="{9B0972C5-DC83-4910-995C-37C41583D7B3}"/>
              </a:ext>
            </a:extLst>
          </p:cNvPr>
          <p:cNvSpPr/>
          <p:nvPr/>
        </p:nvSpPr>
        <p:spPr>
          <a:xfrm>
            <a:off x="5367604" y="4703465"/>
            <a:ext cx="918895" cy="1147098"/>
          </a:xfrm>
          <a:prstGeom prst="rightBrace">
            <a:avLst/>
          </a:prstGeom>
          <a:ln w="38100"/>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VE" b="1">
              <a:ln w="22225">
                <a:solidFill>
                  <a:schemeClr val="accent2"/>
                </a:solidFill>
                <a:prstDash val="solid"/>
              </a:ln>
              <a:solidFill>
                <a:schemeClr val="accent2">
                  <a:lumMod val="40000"/>
                  <a:lumOff val="60000"/>
                </a:schemeClr>
              </a:solidFill>
            </a:endParaRPr>
          </a:p>
        </p:txBody>
      </p:sp>
      <p:sp>
        <p:nvSpPr>
          <p:cNvPr id="7" name="Rectangle 6">
            <a:extLst>
              <a:ext uri="{FF2B5EF4-FFF2-40B4-BE49-F238E27FC236}">
                <a16:creationId xmlns:a16="http://schemas.microsoft.com/office/drawing/2014/main" id="{AB6E1D34-D57F-4D0A-8C2D-D5723DCFBADF}"/>
              </a:ext>
            </a:extLst>
          </p:cNvPr>
          <p:cNvSpPr/>
          <p:nvPr/>
        </p:nvSpPr>
        <p:spPr>
          <a:xfrm>
            <a:off x="6394892" y="5046181"/>
            <a:ext cx="4552849" cy="461665"/>
          </a:xfrm>
          <a:prstGeom prst="rect">
            <a:avLst/>
          </a:prstGeom>
          <a:noFill/>
        </p:spPr>
        <p:txBody>
          <a:bodyPr wrap="none" lIns="91440" tIns="45720" rIns="91440" bIns="45720">
            <a:spAutoFit/>
          </a:bodyPr>
          <a:lstStyle/>
          <a:p>
            <a:pPr algn="ctr"/>
            <a:r>
              <a:rPr lang="es-VE" sz="2400" b="1" dirty="0">
                <a:solidFill>
                  <a:schemeClr val="accent4"/>
                </a:solidFill>
              </a:rPr>
              <a:t>ANTÍLOPE HEMBRA, GACELA. </a:t>
            </a:r>
            <a:endParaRPr lang="en-US" sz="6600" b="1" cap="none" spc="0" dirty="0">
              <a:ln w="9525">
                <a:solidFill>
                  <a:schemeClr val="bg1"/>
                </a:solidFill>
                <a:prstDash val="solid"/>
              </a:ln>
              <a:solidFill>
                <a:schemeClr val="accent4"/>
              </a:solidFill>
              <a:effectLst>
                <a:outerShdw blurRad="12700" dist="38100" dir="2700000" algn="tl" rotWithShape="0">
                  <a:schemeClr val="accent5">
                    <a:lumMod val="60000"/>
                    <a:lumOff val="40000"/>
                  </a:schemeClr>
                </a:outerShdw>
              </a:effectLst>
            </a:endParaRPr>
          </a:p>
        </p:txBody>
      </p:sp>
      <p:sp>
        <p:nvSpPr>
          <p:cNvPr id="8" name="Rectangle 7">
            <a:extLst>
              <a:ext uri="{FF2B5EF4-FFF2-40B4-BE49-F238E27FC236}">
                <a16:creationId xmlns:a16="http://schemas.microsoft.com/office/drawing/2014/main" id="{533627E6-755E-48CF-BC7B-31EF828930F9}"/>
              </a:ext>
            </a:extLst>
          </p:cNvPr>
          <p:cNvSpPr/>
          <p:nvPr/>
        </p:nvSpPr>
        <p:spPr>
          <a:xfrm>
            <a:off x="703225" y="5470441"/>
            <a:ext cx="1841499" cy="461665"/>
          </a:xfrm>
          <a:prstGeom prst="rect">
            <a:avLst/>
          </a:prstGeom>
        </p:spPr>
        <p:txBody>
          <a:bodyPr wrap="square">
            <a:spAutoFit/>
          </a:bodyPr>
          <a:lstStyle/>
          <a:p>
            <a:pPr algn="ctr"/>
            <a:r>
              <a:rPr lang="es-VE" sz="2400" dirty="0">
                <a:solidFill>
                  <a:srgbClr val="595959"/>
                </a:solidFill>
                <a:latin typeface="Open Sans"/>
              </a:rPr>
              <a:t>Tzebiyah</a:t>
            </a:r>
            <a:endParaRPr lang="es-VE" sz="2400" dirty="0"/>
          </a:p>
        </p:txBody>
      </p:sp>
      <p:pic>
        <p:nvPicPr>
          <p:cNvPr id="9" name="Picture 2" descr="Aula virtual apocalipsis">
            <a:extLst>
              <a:ext uri="{FF2B5EF4-FFF2-40B4-BE49-F238E27FC236}">
                <a16:creationId xmlns:a16="http://schemas.microsoft.com/office/drawing/2014/main" id="{CBF44E7C-EB5E-4106-AD2B-E4A44B89E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451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D1C4-56E2-4319-852E-1D0D27652163}"/>
              </a:ext>
            </a:extLst>
          </p:cNvPr>
          <p:cNvSpPr>
            <a:spLocks noGrp="1"/>
          </p:cNvSpPr>
          <p:nvPr>
            <p:ph type="title"/>
          </p:nvPr>
        </p:nvSpPr>
        <p:spPr/>
        <p:txBody>
          <a:bodyPr/>
          <a:lstStyle/>
          <a:p>
            <a:r>
              <a:rPr lang="es-VE" dirty="0"/>
              <a:t>EN EL ANTIGUO TESTAMENTO</a:t>
            </a:r>
          </a:p>
        </p:txBody>
      </p:sp>
      <p:sp>
        <p:nvSpPr>
          <p:cNvPr id="3" name="Content Placeholder 2">
            <a:extLst>
              <a:ext uri="{FF2B5EF4-FFF2-40B4-BE49-F238E27FC236}">
                <a16:creationId xmlns:a16="http://schemas.microsoft.com/office/drawing/2014/main" id="{F57880ED-829A-4ABE-9758-CDE3C472C3B8}"/>
              </a:ext>
            </a:extLst>
          </p:cNvPr>
          <p:cNvSpPr>
            <a:spLocks noGrp="1"/>
          </p:cNvSpPr>
          <p:nvPr>
            <p:ph idx="1"/>
          </p:nvPr>
        </p:nvSpPr>
        <p:spPr/>
        <p:txBody>
          <a:bodyPr/>
          <a:lstStyle/>
          <a:p>
            <a:pPr algn="just"/>
            <a:r>
              <a:rPr lang="es-VE" dirty="0"/>
              <a:t>EL ÚNICO PARALELO DE ESTE TÉRMINO EN A.T. ESTÁ EN:</a:t>
            </a:r>
          </a:p>
          <a:p>
            <a:pPr marL="0" indent="0" algn="just">
              <a:buNone/>
            </a:pPr>
            <a:r>
              <a:rPr lang="es-VE" sz="2400" dirty="0"/>
              <a:t>ESDRAS 4:7</a:t>
            </a:r>
          </a:p>
          <a:p>
            <a:pPr algn="just">
              <a:lnSpc>
                <a:spcPct val="150000"/>
              </a:lnSpc>
            </a:pPr>
            <a:r>
              <a:rPr lang="es-VE" dirty="0"/>
              <a:t>También en días de Artajerjes se escribieron </a:t>
            </a:r>
            <a:r>
              <a:rPr lang="es-VE" dirty="0" err="1"/>
              <a:t>Bislam</a:t>
            </a:r>
            <a:r>
              <a:rPr lang="es-VE" dirty="0"/>
              <a:t>, Mitrídates, </a:t>
            </a:r>
            <a:r>
              <a:rPr lang="es-VE" dirty="0" err="1"/>
              <a:t>Tabeel</a:t>
            </a:r>
            <a:r>
              <a:rPr lang="es-VE" dirty="0"/>
              <a:t> y los demás compañeros suyos, un Artajerjes, rey de Persia; y la </a:t>
            </a:r>
            <a:r>
              <a:rPr lang="es-VE" b="1" u="sng" dirty="0">
                <a:solidFill>
                  <a:schemeClr val="accent4"/>
                </a:solidFill>
              </a:rPr>
              <a:t>carta</a:t>
            </a:r>
            <a:r>
              <a:rPr lang="es-VE" dirty="0"/>
              <a:t> estaba escrita en arameo, y </a:t>
            </a:r>
            <a:r>
              <a:rPr lang="es-VE" b="1" u="sng" dirty="0">
                <a:solidFill>
                  <a:schemeClr val="accent4"/>
                </a:solidFill>
              </a:rPr>
              <a:t>traducida</a:t>
            </a:r>
            <a:r>
              <a:rPr lang="es-VE" dirty="0"/>
              <a:t>. (RVR1995)             </a:t>
            </a:r>
            <a:r>
              <a:rPr lang="es-VE" b="1" u="sng" dirty="0">
                <a:solidFill>
                  <a:schemeClr val="accent4"/>
                </a:solidFill>
              </a:rPr>
              <a:t>DEL ARAMEO AL HEBREO</a:t>
            </a:r>
          </a:p>
          <a:p>
            <a:pPr>
              <a:lnSpc>
                <a:spcPct val="150000"/>
              </a:lnSpc>
            </a:pPr>
            <a:endParaRPr lang="es-VE" dirty="0"/>
          </a:p>
          <a:p>
            <a:endParaRPr lang="es-VE" dirty="0"/>
          </a:p>
        </p:txBody>
      </p:sp>
      <p:sp>
        <p:nvSpPr>
          <p:cNvPr id="4" name="Rectangle 3">
            <a:extLst>
              <a:ext uri="{FF2B5EF4-FFF2-40B4-BE49-F238E27FC236}">
                <a16:creationId xmlns:a16="http://schemas.microsoft.com/office/drawing/2014/main" id="{8974ADD1-30AE-4FEE-A714-F71F6B42EDC7}"/>
              </a:ext>
            </a:extLst>
          </p:cNvPr>
          <p:cNvSpPr/>
          <p:nvPr/>
        </p:nvSpPr>
        <p:spPr>
          <a:xfrm>
            <a:off x="2421122" y="4934633"/>
            <a:ext cx="2658877" cy="646331"/>
          </a:xfrm>
          <a:prstGeom prst="rect">
            <a:avLst/>
          </a:prstGeom>
        </p:spPr>
        <p:txBody>
          <a:bodyPr wrap="square">
            <a:spAutoFit/>
          </a:bodyPr>
          <a:lstStyle/>
          <a:p>
            <a:pPr algn="just"/>
            <a:r>
              <a:rPr lang="es-VE" sz="3600" dirty="0"/>
              <a:t>ESDRAS 4:7</a:t>
            </a:r>
          </a:p>
        </p:txBody>
      </p:sp>
      <p:sp>
        <p:nvSpPr>
          <p:cNvPr id="5" name="Rectangle 4">
            <a:extLst>
              <a:ext uri="{FF2B5EF4-FFF2-40B4-BE49-F238E27FC236}">
                <a16:creationId xmlns:a16="http://schemas.microsoft.com/office/drawing/2014/main" id="{71A7B8A7-F1AC-4CA6-858A-49DF6115403D}"/>
              </a:ext>
            </a:extLst>
          </p:cNvPr>
          <p:cNvSpPr/>
          <p:nvPr/>
        </p:nvSpPr>
        <p:spPr>
          <a:xfrm>
            <a:off x="6891523" y="4934634"/>
            <a:ext cx="2499402" cy="646331"/>
          </a:xfrm>
          <a:prstGeom prst="rect">
            <a:avLst/>
          </a:prstGeom>
        </p:spPr>
        <p:txBody>
          <a:bodyPr wrap="none">
            <a:spAutoFit/>
          </a:bodyPr>
          <a:lstStyle/>
          <a:p>
            <a:r>
              <a:rPr lang="es-VE" sz="3600" b="1" u="sng" dirty="0">
                <a:solidFill>
                  <a:schemeClr val="accent4"/>
                </a:solidFill>
              </a:rPr>
              <a:t>traducida</a:t>
            </a:r>
            <a:r>
              <a:rPr lang="es-VE" dirty="0"/>
              <a:t>. </a:t>
            </a:r>
          </a:p>
        </p:txBody>
      </p:sp>
      <p:pic>
        <p:nvPicPr>
          <p:cNvPr id="6" name="Picture 2" descr="Aula virtual apocalipsis">
            <a:extLst>
              <a:ext uri="{FF2B5EF4-FFF2-40B4-BE49-F238E27FC236}">
                <a16:creationId xmlns:a16="http://schemas.microsoft.com/office/drawing/2014/main" id="{3BBAAF04-33DA-48AE-9E35-42A4ACE146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977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6DF38-9B57-4C93-BF37-13BEB41E7C45}"/>
              </a:ext>
            </a:extLst>
          </p:cNvPr>
          <p:cNvSpPr>
            <a:spLocks noGrp="1"/>
          </p:cNvSpPr>
          <p:nvPr>
            <p:ph type="title"/>
          </p:nvPr>
        </p:nvSpPr>
        <p:spPr/>
        <p:txBody>
          <a:bodyPr/>
          <a:lstStyle/>
          <a:p>
            <a:r>
              <a:rPr lang="es-VE" dirty="0"/>
              <a:t>MELQUISEDEC</a:t>
            </a:r>
          </a:p>
        </p:txBody>
      </p:sp>
      <p:sp>
        <p:nvSpPr>
          <p:cNvPr id="3" name="Content Placeholder 2">
            <a:extLst>
              <a:ext uri="{FF2B5EF4-FFF2-40B4-BE49-F238E27FC236}">
                <a16:creationId xmlns:a16="http://schemas.microsoft.com/office/drawing/2014/main" id="{58F3DD24-5BEF-4B91-8F73-8978948654EC}"/>
              </a:ext>
            </a:extLst>
          </p:cNvPr>
          <p:cNvSpPr>
            <a:spLocks noGrp="1"/>
          </p:cNvSpPr>
          <p:nvPr>
            <p:ph idx="1"/>
          </p:nvPr>
        </p:nvSpPr>
        <p:spPr>
          <a:xfrm>
            <a:off x="810000" y="2774301"/>
            <a:ext cx="10554574" cy="3636511"/>
          </a:xfrm>
        </p:spPr>
        <p:txBody>
          <a:bodyPr>
            <a:normAutofit/>
          </a:bodyPr>
          <a:lstStyle/>
          <a:p>
            <a:endParaRPr lang="es-VE" dirty="0"/>
          </a:p>
          <a:p>
            <a:r>
              <a:rPr lang="es-VE" dirty="0"/>
              <a:t>GENESIS 14:18-20 = Base = Un texto hebreo explicado a Griegos </a:t>
            </a:r>
          </a:p>
          <a:p>
            <a:r>
              <a:rPr lang="es-VE" dirty="0"/>
              <a:t>HEBREOS 5:11 = Justificación</a:t>
            </a:r>
          </a:p>
          <a:p>
            <a:r>
              <a:rPr lang="es-VE" dirty="0"/>
              <a:t>HEBREOS 5:6 = Contexto bíblico</a:t>
            </a:r>
          </a:p>
          <a:p>
            <a:r>
              <a:rPr lang="es-VE" dirty="0"/>
              <a:t>SALMO 110:4 = Paralelo</a:t>
            </a:r>
          </a:p>
          <a:p>
            <a:r>
              <a:rPr lang="es-VE" dirty="0"/>
              <a:t>HEBREOS 6:20 = Aplicación</a:t>
            </a:r>
          </a:p>
          <a:p>
            <a:r>
              <a:rPr lang="es-VE" dirty="0"/>
              <a:t>HEBREOS 7:2 = Lingüística.</a:t>
            </a:r>
          </a:p>
          <a:p>
            <a:r>
              <a:rPr lang="es-VE" dirty="0"/>
              <a:t>HEBREOS 7:28 = Teología</a:t>
            </a:r>
          </a:p>
          <a:p>
            <a:endParaRPr lang="es-VE" dirty="0"/>
          </a:p>
        </p:txBody>
      </p:sp>
      <p:pic>
        <p:nvPicPr>
          <p:cNvPr id="4" name="Picture 2" descr="Aula virtual apocalipsis">
            <a:extLst>
              <a:ext uri="{FF2B5EF4-FFF2-40B4-BE49-F238E27FC236}">
                <a16:creationId xmlns:a16="http://schemas.microsoft.com/office/drawing/2014/main" id="{24BC9948-31C5-4133-8062-563BBC582D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342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04E5A-6133-4AA9-A28E-557630B37877}"/>
              </a:ext>
            </a:extLst>
          </p:cNvPr>
          <p:cNvSpPr>
            <a:spLocks noGrp="1"/>
          </p:cNvSpPr>
          <p:nvPr>
            <p:ph type="title"/>
          </p:nvPr>
        </p:nvSpPr>
        <p:spPr/>
        <p:txBody>
          <a:bodyPr/>
          <a:lstStyle/>
          <a:p>
            <a:endParaRPr lang="es-VE"/>
          </a:p>
        </p:txBody>
      </p:sp>
      <p:sp>
        <p:nvSpPr>
          <p:cNvPr id="3" name="Content Placeholder 2">
            <a:extLst>
              <a:ext uri="{FF2B5EF4-FFF2-40B4-BE49-F238E27FC236}">
                <a16:creationId xmlns:a16="http://schemas.microsoft.com/office/drawing/2014/main" id="{4AB3D947-F1CD-435C-A2FF-52E4DC06550B}"/>
              </a:ext>
            </a:extLst>
          </p:cNvPr>
          <p:cNvSpPr>
            <a:spLocks noGrp="1"/>
          </p:cNvSpPr>
          <p:nvPr>
            <p:ph idx="1"/>
          </p:nvPr>
        </p:nvSpPr>
        <p:spPr>
          <a:xfrm>
            <a:off x="818712" y="2222287"/>
            <a:ext cx="10554574" cy="4330913"/>
          </a:xfrm>
        </p:spPr>
        <p:txBody>
          <a:bodyPr>
            <a:normAutofit/>
          </a:bodyPr>
          <a:lstStyle/>
          <a:p>
            <a:r>
              <a:rPr lang="es-VE" dirty="0"/>
              <a:t>TÁRGUM = </a:t>
            </a:r>
            <a:r>
              <a:rPr lang="he-IL" dirty="0"/>
              <a:t>תַּרְגּוּם</a:t>
            </a:r>
            <a:r>
              <a:rPr lang="es-VE" dirty="0"/>
              <a:t>. en </a:t>
            </a:r>
            <a:r>
              <a:rPr lang="pt-BR" dirty="0"/>
              <a:t>plural puede ser, tárgumim o tárgumes</a:t>
            </a:r>
            <a:r>
              <a:rPr lang="es-VE" dirty="0"/>
              <a:t> </a:t>
            </a:r>
          </a:p>
          <a:p>
            <a:r>
              <a:rPr lang="es-VE" dirty="0"/>
              <a:t>LA LLX TRADUJO ESTE TÉRMINO con el verbo griego </a:t>
            </a:r>
            <a:r>
              <a:rPr lang="el-GR" b="1" dirty="0"/>
              <a:t>ἑρμηνεύω</a:t>
            </a:r>
            <a:r>
              <a:rPr lang="es-VE" b="1" dirty="0"/>
              <a:t> = </a:t>
            </a:r>
            <a:r>
              <a:rPr lang="es-VE" b="1" dirty="0" err="1"/>
              <a:t>Hermineu</a:t>
            </a:r>
            <a:endParaRPr lang="es-VE" b="1" dirty="0"/>
          </a:p>
          <a:p>
            <a:r>
              <a:rPr lang="es-VE" b="1" dirty="0"/>
              <a:t>Juan 1:38 </a:t>
            </a:r>
          </a:p>
          <a:p>
            <a:r>
              <a:rPr lang="es-VE" b="1" dirty="0"/>
              <a:t>Juan 1:42    </a:t>
            </a:r>
            <a:r>
              <a:rPr lang="es-VE" b="1" dirty="0" err="1"/>
              <a:t>Cefas</a:t>
            </a:r>
            <a:r>
              <a:rPr lang="es-VE" b="1" dirty="0"/>
              <a:t> – </a:t>
            </a:r>
            <a:r>
              <a:rPr lang="es-VE" b="1" dirty="0">
                <a:solidFill>
                  <a:schemeClr val="accent4"/>
                </a:solidFill>
              </a:rPr>
              <a:t>traducido es</a:t>
            </a:r>
            <a:r>
              <a:rPr lang="es-VE" b="1" dirty="0"/>
              <a:t>:  Pedro</a:t>
            </a:r>
          </a:p>
          <a:p>
            <a:r>
              <a:rPr lang="es-VE" b="1" dirty="0"/>
              <a:t>Juan 9:7  Siloé – </a:t>
            </a:r>
            <a:r>
              <a:rPr lang="es-VE" b="1" dirty="0">
                <a:solidFill>
                  <a:schemeClr val="accent4"/>
                </a:solidFill>
              </a:rPr>
              <a:t>traducido es</a:t>
            </a:r>
            <a:r>
              <a:rPr lang="es-VE" b="1" dirty="0"/>
              <a:t>: enviado</a:t>
            </a:r>
          </a:p>
          <a:p>
            <a:r>
              <a:rPr lang="es-VE" b="1" dirty="0"/>
              <a:t>Hebreos 7:2 Melquisedec = </a:t>
            </a:r>
            <a:r>
              <a:rPr lang="es-VE" b="1" dirty="0">
                <a:solidFill>
                  <a:schemeClr val="accent4"/>
                </a:solidFill>
              </a:rPr>
              <a:t>significa</a:t>
            </a:r>
          </a:p>
          <a:p>
            <a:r>
              <a:rPr lang="es-VE" b="1" dirty="0"/>
              <a:t>Melquisedec = Hebreo = Mi rey es bueno </a:t>
            </a:r>
          </a:p>
          <a:p>
            <a:r>
              <a:rPr lang="es-VE" b="1" dirty="0"/>
              <a:t>traducido: Transliteración al Griego = rey de justicia </a:t>
            </a:r>
          </a:p>
          <a:p>
            <a:r>
              <a:rPr lang="es-VE" b="1" dirty="0"/>
              <a:t>Interpretación: Rey de Salem = Rey de Paz = Teológico</a:t>
            </a:r>
          </a:p>
          <a:p>
            <a:pPr marL="0" indent="0">
              <a:buNone/>
            </a:pPr>
            <a:endParaRPr lang="es-VE" dirty="0"/>
          </a:p>
        </p:txBody>
      </p:sp>
      <p:sp>
        <p:nvSpPr>
          <p:cNvPr id="4" name="Right Brace 3">
            <a:extLst>
              <a:ext uri="{FF2B5EF4-FFF2-40B4-BE49-F238E27FC236}">
                <a16:creationId xmlns:a16="http://schemas.microsoft.com/office/drawing/2014/main" id="{F543D722-C5ED-45A6-BD07-9633FBD391A5}"/>
              </a:ext>
            </a:extLst>
          </p:cNvPr>
          <p:cNvSpPr/>
          <p:nvPr/>
        </p:nvSpPr>
        <p:spPr>
          <a:xfrm>
            <a:off x="7114817" y="4388535"/>
            <a:ext cx="901699" cy="1627128"/>
          </a:xfrm>
          <a:prstGeom prst="rightBrace">
            <a:avLst/>
          </a:prstGeom>
          <a:ln w="38100"/>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VE"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4B31BB56-08FC-49E4-9FC9-23F1560F55C2}"/>
              </a:ext>
            </a:extLst>
          </p:cNvPr>
          <p:cNvSpPr/>
          <p:nvPr/>
        </p:nvSpPr>
        <p:spPr>
          <a:xfrm>
            <a:off x="8208841" y="4897983"/>
            <a:ext cx="3496470" cy="646331"/>
          </a:xfrm>
          <a:prstGeom prst="rect">
            <a:avLst/>
          </a:prstGeom>
        </p:spPr>
        <p:txBody>
          <a:bodyPr wrap="none">
            <a:spAutoFit/>
          </a:bodyPr>
          <a:lstStyle/>
          <a:p>
            <a:r>
              <a:rPr lang="es-VE" sz="3600" b="1" u="sng" dirty="0">
                <a:solidFill>
                  <a:schemeClr val="accent4"/>
                </a:solidFill>
              </a:rPr>
              <a:t>Hermenéutica</a:t>
            </a:r>
            <a:r>
              <a:rPr lang="es-VE" dirty="0"/>
              <a:t>. </a:t>
            </a:r>
          </a:p>
        </p:txBody>
      </p:sp>
      <p:cxnSp>
        <p:nvCxnSpPr>
          <p:cNvPr id="7" name="Straight Connector 6">
            <a:extLst>
              <a:ext uri="{FF2B5EF4-FFF2-40B4-BE49-F238E27FC236}">
                <a16:creationId xmlns:a16="http://schemas.microsoft.com/office/drawing/2014/main" id="{364D8F42-D5A6-404D-80A6-CD17BC99ECD9}"/>
              </a:ext>
            </a:extLst>
          </p:cNvPr>
          <p:cNvCxnSpPr>
            <a:cxnSpLocks/>
            <a:stCxn id="4" idx="0"/>
          </p:cNvCxnSpPr>
          <p:nvPr/>
        </p:nvCxnSpPr>
        <p:spPr>
          <a:xfrm flipH="1">
            <a:off x="5016501" y="4388535"/>
            <a:ext cx="2098316"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8" name="Picture 2" descr="Aula virtual apocalipsis">
            <a:extLst>
              <a:ext uri="{FF2B5EF4-FFF2-40B4-BE49-F238E27FC236}">
                <a16:creationId xmlns:a16="http://schemas.microsoft.com/office/drawing/2014/main" id="{4BB171FE-D9AA-46D3-B473-3A69E20882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459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2BCB9-1EF9-4384-B917-F6108B893E83}"/>
              </a:ext>
            </a:extLst>
          </p:cNvPr>
          <p:cNvSpPr>
            <a:spLocks noGrp="1"/>
          </p:cNvSpPr>
          <p:nvPr>
            <p:ph type="title"/>
          </p:nvPr>
        </p:nvSpPr>
        <p:spPr/>
        <p:txBody>
          <a:bodyPr/>
          <a:lstStyle/>
          <a:p>
            <a:r>
              <a:rPr lang="es-VE" dirty="0"/>
              <a:t>LA INTERPREETACIÓN BÍBLICA: </a:t>
            </a:r>
          </a:p>
        </p:txBody>
      </p:sp>
      <p:sp>
        <p:nvSpPr>
          <p:cNvPr id="3" name="Content Placeholder 2">
            <a:extLst>
              <a:ext uri="{FF2B5EF4-FFF2-40B4-BE49-F238E27FC236}">
                <a16:creationId xmlns:a16="http://schemas.microsoft.com/office/drawing/2014/main" id="{9B0278F6-DBF7-4F90-99C3-8E284E9C916D}"/>
              </a:ext>
            </a:extLst>
          </p:cNvPr>
          <p:cNvSpPr>
            <a:spLocks noGrp="1"/>
          </p:cNvSpPr>
          <p:nvPr>
            <p:ph idx="1"/>
          </p:nvPr>
        </p:nvSpPr>
        <p:spPr/>
        <p:txBody>
          <a:bodyPr>
            <a:normAutofit/>
          </a:bodyPr>
          <a:lstStyle/>
          <a:p>
            <a:pPr algn="just"/>
            <a:r>
              <a:rPr lang="es-VE" sz="4800" dirty="0"/>
              <a:t> ES UN EJERCICIO INTELECTUAL Y ESPIRITUAL QUE REQUIERE DEL COMPROMISO DEL INTERPRETE.</a:t>
            </a:r>
          </a:p>
        </p:txBody>
      </p:sp>
      <p:pic>
        <p:nvPicPr>
          <p:cNvPr id="4" name="Picture 2" descr="Aula virtual apocalipsis">
            <a:extLst>
              <a:ext uri="{FF2B5EF4-FFF2-40B4-BE49-F238E27FC236}">
                <a16:creationId xmlns:a16="http://schemas.microsoft.com/office/drawing/2014/main" id="{CF3399B5-575C-43C0-A9C6-1B7167CA23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647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0ADCD-E0DB-4F42-A0B7-9DC495BAD425}"/>
              </a:ext>
            </a:extLst>
          </p:cNvPr>
          <p:cNvSpPr>
            <a:spLocks noGrp="1"/>
          </p:cNvSpPr>
          <p:nvPr>
            <p:ph type="title"/>
          </p:nvPr>
        </p:nvSpPr>
        <p:spPr/>
        <p:txBody>
          <a:bodyPr/>
          <a:lstStyle/>
          <a:p>
            <a:r>
              <a:rPr lang="es-VE" dirty="0"/>
              <a:t>CONCLUSIONES</a:t>
            </a:r>
          </a:p>
        </p:txBody>
      </p:sp>
      <p:sp>
        <p:nvSpPr>
          <p:cNvPr id="3" name="Content Placeholder 2">
            <a:extLst>
              <a:ext uri="{FF2B5EF4-FFF2-40B4-BE49-F238E27FC236}">
                <a16:creationId xmlns:a16="http://schemas.microsoft.com/office/drawing/2014/main" id="{1A9AF897-ACBC-4933-A0F9-DCE0D55787B6}"/>
              </a:ext>
            </a:extLst>
          </p:cNvPr>
          <p:cNvSpPr>
            <a:spLocks noGrp="1"/>
          </p:cNvSpPr>
          <p:nvPr>
            <p:ph idx="1"/>
          </p:nvPr>
        </p:nvSpPr>
        <p:spPr/>
        <p:txBody>
          <a:bodyPr>
            <a:normAutofit/>
          </a:bodyPr>
          <a:lstStyle/>
          <a:p>
            <a:pPr algn="just"/>
            <a:r>
              <a:rPr lang="es-VE" sz="4000" dirty="0"/>
              <a:t> LA HERMENEUTICA BÍBLICA ES, POR TANTO, EL EJERCICIO DE ENCONTRAR EL SENTIDO  CORRECTO DE UN TEXTO BÍBLICO, OBEDECIENDO LAS REGRAS QUE LA MISMA BIBLIA IMPONE.</a:t>
            </a:r>
          </a:p>
        </p:txBody>
      </p:sp>
      <p:pic>
        <p:nvPicPr>
          <p:cNvPr id="4" name="Picture 2" descr="Aula virtual apocalipsis">
            <a:extLst>
              <a:ext uri="{FF2B5EF4-FFF2-40B4-BE49-F238E27FC236}">
                <a16:creationId xmlns:a16="http://schemas.microsoft.com/office/drawing/2014/main" id="{EC681949-AA11-4C55-8FD0-C44992777C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922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0ADCD-E0DB-4F42-A0B7-9DC495BAD425}"/>
              </a:ext>
            </a:extLst>
          </p:cNvPr>
          <p:cNvSpPr>
            <a:spLocks noGrp="1"/>
          </p:cNvSpPr>
          <p:nvPr>
            <p:ph type="title"/>
          </p:nvPr>
        </p:nvSpPr>
        <p:spPr/>
        <p:txBody>
          <a:bodyPr/>
          <a:lstStyle/>
          <a:p>
            <a:r>
              <a:rPr lang="es-VE" dirty="0"/>
              <a:t>CONCLUSIONES</a:t>
            </a:r>
          </a:p>
        </p:txBody>
      </p:sp>
      <p:sp>
        <p:nvSpPr>
          <p:cNvPr id="3" name="Content Placeholder 2">
            <a:extLst>
              <a:ext uri="{FF2B5EF4-FFF2-40B4-BE49-F238E27FC236}">
                <a16:creationId xmlns:a16="http://schemas.microsoft.com/office/drawing/2014/main" id="{1A9AF897-ACBC-4933-A0F9-DCE0D55787B6}"/>
              </a:ext>
            </a:extLst>
          </p:cNvPr>
          <p:cNvSpPr>
            <a:spLocks noGrp="1"/>
          </p:cNvSpPr>
          <p:nvPr>
            <p:ph idx="1"/>
          </p:nvPr>
        </p:nvSpPr>
        <p:spPr/>
        <p:txBody>
          <a:bodyPr>
            <a:normAutofit fontScale="92500" lnSpcReduction="10000"/>
          </a:bodyPr>
          <a:lstStyle/>
          <a:p>
            <a:pPr algn="just"/>
            <a:r>
              <a:rPr lang="es-VE" sz="4000" dirty="0"/>
              <a:t> LA HERMENÉUTICA, ES TRADICIONALMENTE CONOCIDA COMO LA ENUMERACIÓN DE LAS REGLAS DE INTERPRETACIÓN BÍBLICA.</a:t>
            </a:r>
          </a:p>
          <a:p>
            <a:pPr algn="just"/>
            <a:r>
              <a:rPr lang="es-VE" sz="4000" dirty="0"/>
              <a:t>SE PROFUNDIZA CON LA EXÉGESIS CONSIDERADA COMO EL EJERCICIO DE INTERPRETAR LAS ESCRITURAS.</a:t>
            </a:r>
          </a:p>
        </p:txBody>
      </p:sp>
      <p:pic>
        <p:nvPicPr>
          <p:cNvPr id="4" name="Picture 2" descr="Aula virtual apocalipsis">
            <a:extLst>
              <a:ext uri="{FF2B5EF4-FFF2-40B4-BE49-F238E27FC236}">
                <a16:creationId xmlns:a16="http://schemas.microsoft.com/office/drawing/2014/main" id="{D61B19B9-8D40-462D-99BE-F1ECFDE331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37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9C49-B7DB-4D8A-9433-AFC40D086593}"/>
              </a:ext>
            </a:extLst>
          </p:cNvPr>
          <p:cNvSpPr>
            <a:spLocks noGrp="1"/>
          </p:cNvSpPr>
          <p:nvPr>
            <p:ph type="title"/>
          </p:nvPr>
        </p:nvSpPr>
        <p:spPr/>
        <p:txBody>
          <a:bodyPr/>
          <a:lstStyle/>
          <a:p>
            <a:r>
              <a:rPr lang="es-VE" dirty="0"/>
              <a:t>CONCLUSIONES</a:t>
            </a:r>
          </a:p>
        </p:txBody>
      </p:sp>
      <p:sp>
        <p:nvSpPr>
          <p:cNvPr id="3" name="Content Placeholder 2">
            <a:extLst>
              <a:ext uri="{FF2B5EF4-FFF2-40B4-BE49-F238E27FC236}">
                <a16:creationId xmlns:a16="http://schemas.microsoft.com/office/drawing/2014/main" id="{D7B13C36-82E9-4C93-8A59-5F9178A93E2D}"/>
              </a:ext>
            </a:extLst>
          </p:cNvPr>
          <p:cNvSpPr>
            <a:spLocks noGrp="1"/>
          </p:cNvSpPr>
          <p:nvPr>
            <p:ph idx="1"/>
          </p:nvPr>
        </p:nvSpPr>
        <p:spPr>
          <a:xfrm>
            <a:off x="810000" y="2285787"/>
            <a:ext cx="10554574" cy="3226013"/>
          </a:xfrm>
        </p:spPr>
        <p:txBody>
          <a:bodyPr/>
          <a:lstStyle/>
          <a:p>
            <a:r>
              <a:rPr lang="es-VE" dirty="0"/>
              <a:t>HERMENÉUTICA NO SON SIMPLES REGRAS, ES LA FORMA COMO LEEMOS LA BIBLIA. </a:t>
            </a:r>
          </a:p>
          <a:p>
            <a:r>
              <a:rPr lang="es-VE" dirty="0"/>
              <a:t>SIEMPRE LEEMOS INTERPRETANDO.</a:t>
            </a:r>
          </a:p>
          <a:p>
            <a:r>
              <a:rPr lang="es-VE" dirty="0"/>
              <a:t>HERMENÉUTICA HACE PARTE DE CADA CREYENTE CUANDO SE HACERCA AL TEXTO BÍBLICO.</a:t>
            </a:r>
          </a:p>
          <a:p>
            <a:r>
              <a:rPr lang="es-VE" dirty="0"/>
              <a:t>LA EXÉGESIS ES UN PROCESO MÁS DEDICADO Y FORMAL DE INTERPRETACIÓN BÍBLICA.</a:t>
            </a:r>
          </a:p>
          <a:p>
            <a:r>
              <a:rPr lang="es-VE" dirty="0"/>
              <a:t>LA EXEGESIS SE PRESENTA CUANDO SE HACE UN ANALISIS MÁS DETALLADO DE UN TEXTO</a:t>
            </a:r>
          </a:p>
          <a:p>
            <a:pPr marL="0" indent="0">
              <a:buNone/>
            </a:pPr>
            <a:r>
              <a:rPr lang="es-VE" dirty="0"/>
              <a:t>VERSICULO –PARRAFO – LIBRO DE LA BIBLIA.</a:t>
            </a:r>
          </a:p>
        </p:txBody>
      </p:sp>
      <p:sp>
        <p:nvSpPr>
          <p:cNvPr id="4" name="Rectangle 3">
            <a:extLst>
              <a:ext uri="{FF2B5EF4-FFF2-40B4-BE49-F238E27FC236}">
                <a16:creationId xmlns:a16="http://schemas.microsoft.com/office/drawing/2014/main" id="{8DBD21B7-61BA-45E6-A80C-48270CA6C553}"/>
              </a:ext>
            </a:extLst>
          </p:cNvPr>
          <p:cNvSpPr/>
          <p:nvPr/>
        </p:nvSpPr>
        <p:spPr>
          <a:xfrm>
            <a:off x="2683726" y="5313018"/>
            <a:ext cx="7428636" cy="1200329"/>
          </a:xfrm>
          <a:prstGeom prst="rect">
            <a:avLst/>
          </a:prstGeom>
          <a:noFill/>
        </p:spPr>
        <p:txBody>
          <a:bodyPr wrap="none" lIns="91440" tIns="45720" rIns="91440" bIns="45720">
            <a:spAutoFit/>
          </a:bodyPr>
          <a:lstStyle/>
          <a:p>
            <a:pPr algn="ctr"/>
            <a:r>
              <a:rPr lang="en-US" sz="3600" b="1" cap="none" spc="0" dirty="0">
                <a:ln w="12700">
                  <a:solidFill>
                    <a:schemeClr val="accent5"/>
                  </a:solidFill>
                  <a:prstDash val="solid"/>
                </a:ln>
                <a:pattFill prst="ltDnDiag">
                  <a:fgClr>
                    <a:schemeClr val="accent5">
                      <a:lumMod val="60000"/>
                      <a:lumOff val="40000"/>
                    </a:schemeClr>
                  </a:fgClr>
                  <a:bgClr>
                    <a:schemeClr val="bg1"/>
                  </a:bgClr>
                </a:pattFill>
                <a:effectLst/>
              </a:rPr>
              <a:t>LA EXÉGESIS ES UN PROCESO </a:t>
            </a:r>
          </a:p>
          <a:p>
            <a:pPr algn="ctr"/>
            <a:r>
              <a:rPr lang="en-US" sz="3600" b="1" dirty="0">
                <a:ln w="12700">
                  <a:solidFill>
                    <a:schemeClr val="accent5"/>
                  </a:solidFill>
                  <a:prstDash val="solid"/>
                </a:ln>
                <a:pattFill prst="ltDnDiag">
                  <a:fgClr>
                    <a:schemeClr val="accent5">
                      <a:lumMod val="60000"/>
                      <a:lumOff val="40000"/>
                    </a:schemeClr>
                  </a:fgClr>
                  <a:bgClr>
                    <a:schemeClr val="bg1"/>
                  </a:bgClr>
                </a:pattFill>
              </a:rPr>
              <a:t>HERMENÉUTICO MÁS DETALLADO</a:t>
            </a:r>
            <a:endParaRPr lang="en-US" sz="36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pic>
        <p:nvPicPr>
          <p:cNvPr id="5" name="Picture 2" descr="Aula virtual apocalipsis">
            <a:extLst>
              <a:ext uri="{FF2B5EF4-FFF2-40B4-BE49-F238E27FC236}">
                <a16:creationId xmlns:a16="http://schemas.microsoft.com/office/drawing/2014/main" id="{06CD7697-A0F5-4790-B267-5851A1359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376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BF681F-6502-448E-ACDE-D2074E0CD2EE}"/>
              </a:ext>
            </a:extLst>
          </p:cNvPr>
          <p:cNvSpPr/>
          <p:nvPr/>
        </p:nvSpPr>
        <p:spPr>
          <a:xfrm>
            <a:off x="1868557" y="2993287"/>
            <a:ext cx="8176591" cy="1754326"/>
          </a:xfrm>
          <a:prstGeom prst="rect">
            <a:avLst/>
          </a:prstGeom>
          <a:noFill/>
        </p:spPr>
        <p:txBody>
          <a:bodyPr wrap="squar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GRACIAS POR SU </a:t>
            </a:r>
          </a:p>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ATENCIÓN</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5" name="Picture 2" descr="Aula virtual apocalipsis">
            <a:extLst>
              <a:ext uri="{FF2B5EF4-FFF2-40B4-BE49-F238E27FC236}">
                <a16:creationId xmlns:a16="http://schemas.microsoft.com/office/drawing/2014/main" id="{B4D7F155-A5BF-4AC6-A0EB-5F947EE30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547" y="292692"/>
            <a:ext cx="787452" cy="735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8888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227</TotalTime>
  <Words>710</Words>
  <Application>Microsoft Office PowerPoint</Application>
  <PresentationFormat>Widescreen</PresentationFormat>
  <Paragraphs>103</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Broadway</vt:lpstr>
      <vt:lpstr>Calibri</vt:lpstr>
      <vt:lpstr>Century Gothic</vt:lpstr>
      <vt:lpstr>Gisha</vt:lpstr>
      <vt:lpstr>Open Sans</vt:lpstr>
      <vt:lpstr>Wingdings 2</vt:lpstr>
      <vt:lpstr>Quotable</vt:lpstr>
      <vt:lpstr>HERMENEUTICA BÍBLICA </vt:lpstr>
      <vt:lpstr>¿QUÉ ES HERMENÉUTICA?</vt:lpstr>
      <vt:lpstr>LA HERMENAUTICA BÍBLICA</vt:lpstr>
      <vt:lpstr>LA HERMENEUTICA ES:</vt:lpstr>
      <vt:lpstr>¿QUIÉN APLICA HERMENÉUTICA?</vt:lpstr>
      <vt:lpstr>¿EN LA BIBLIA SE APLICÓ HERMENÉUTICA?</vt:lpstr>
      <vt:lpstr>¿EXPLICAR A DIOS?</vt:lpstr>
      <vt:lpstr>LOS TEXTOS ESTUDIADOS: </vt:lpstr>
      <vt:lpstr>HASTA AHORA PODEMOS DECIR QUE:</vt:lpstr>
      <vt:lpstr>OTRO SIGNIFICADO:</vt:lpstr>
      <vt:lpstr>HACER COMPRENSIBLE UN MENSAJE:</vt:lpstr>
      <vt:lpstr>EN EL ANTIGUO TESTAMENTO</vt:lpstr>
      <vt:lpstr>MELQUISEDEC</vt:lpstr>
      <vt:lpstr>PowerPoint Presentation</vt:lpstr>
      <vt:lpstr>LA INTERPREETACIÓN BÍBLICA: </vt:lpstr>
      <vt:lpstr>CONCLUSIONES</vt:lpstr>
      <vt:lpstr>CONCLUSIONES</vt:lpstr>
      <vt:lpstr>CONCLUSIONES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HERMENEUTICA BÍBLICA</dc:title>
  <dc:creator>CCCTV</dc:creator>
  <cp:lastModifiedBy>CCCTV</cp:lastModifiedBy>
  <cp:revision>25</cp:revision>
  <dcterms:created xsi:type="dcterms:W3CDTF">2019-03-24T22:45:16Z</dcterms:created>
  <dcterms:modified xsi:type="dcterms:W3CDTF">2019-03-25T02:33:53Z</dcterms:modified>
</cp:coreProperties>
</file>